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heme/themeOverride12.xml" ContentType="application/vnd.openxmlformats-officedocument.themeOverr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charts/chart7.xml" ContentType="application/vnd.openxmlformats-officedocument.drawingml.chart+xml"/>
  <Override PartName="/ppt/theme/themeOverride17.xml" ContentType="application/vnd.openxmlformats-officedocument.themeOverride+xml"/>
  <Override PartName="/ppt/charts/chart2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rawings/drawing7.xml" ContentType="application/vnd.openxmlformats-officedocument.drawingml.chartshape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theme/themeOverride13.xml" ContentType="application/vnd.openxmlformats-officedocument.themeOverr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drawings/drawing3.xml" ContentType="application/vnd.openxmlformats-officedocument.drawingml.chartshapes+xml"/>
  <Default Extension="png" ContentType="image/png"/>
  <Override PartName="/ppt/theme/themeOverride20.xml" ContentType="application/vnd.openxmlformats-officedocument.themeOverride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diagrams/quickStyle3.xml" ContentType="application/vnd.openxmlformats-officedocument.drawingml.diagramStyl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charts/chart10.xml" ContentType="application/vnd.openxmlformats-officedocument.drawingml.chart+xml"/>
  <Override PartName="/ppt/theme/themeOverride18.xml" ContentType="application/vnd.openxmlformats-officedocument.themeOverride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theme/themeOverride16.xml" ContentType="application/vnd.openxmlformats-officedocument.themeOverride+xml"/>
  <Override PartName="/ppt/drawings/drawing8.xml" ContentType="application/vnd.openxmlformats-officedocument.drawingml.chartshapes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Override7.xml" ContentType="application/vnd.openxmlformats-officedocument.themeOverride+xml"/>
  <Override PartName="/ppt/drawings/drawing4.xml" ContentType="application/vnd.openxmlformats-officedocument.drawingml.chartshape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theme/themeOverride21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Override10.xml" ContentType="application/vnd.openxmlformats-officedocument.themeOverrid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theme/themeOverride19.xml" ContentType="application/vnd.openxmlformats-officedocument.themeOverride+xml"/>
  <Override PartName="/ppt/charts/chart22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5.xml" ContentType="application/vnd.openxmlformats-officedocument.drawingml.chart+xml"/>
  <Override PartName="/ppt/theme/themeOverride15.xml" ContentType="application/vnd.openxmlformats-officedocument.themeOverr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theme/themeOverride22.xml" ContentType="application/vnd.openxmlformats-officedocument.themeOverride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theme/themeOverride4.xml" ContentType="application/vnd.openxmlformats-officedocument.themeOverride+xml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charts/chart23.xml" ContentType="application/vnd.openxmlformats-officedocument.drawingml.char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charts/chart1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  <p:sldMasterId id="2147483828" r:id="rId2"/>
    <p:sldMasterId id="2147483864" r:id="rId3"/>
  </p:sldMasterIdLst>
  <p:notesMasterIdLst>
    <p:notesMasterId r:id="rId41"/>
  </p:notesMasterIdLst>
  <p:sldIdLst>
    <p:sldId id="256" r:id="rId4"/>
    <p:sldId id="257" r:id="rId5"/>
    <p:sldId id="264" r:id="rId6"/>
    <p:sldId id="259" r:id="rId7"/>
    <p:sldId id="263" r:id="rId8"/>
    <p:sldId id="261" r:id="rId9"/>
    <p:sldId id="262" r:id="rId10"/>
    <p:sldId id="271" r:id="rId11"/>
    <p:sldId id="273" r:id="rId12"/>
    <p:sldId id="270" r:id="rId13"/>
    <p:sldId id="260" r:id="rId14"/>
    <p:sldId id="296" r:id="rId15"/>
    <p:sldId id="282" r:id="rId16"/>
    <p:sldId id="280" r:id="rId17"/>
    <p:sldId id="279" r:id="rId18"/>
    <p:sldId id="278" r:id="rId19"/>
    <p:sldId id="277" r:id="rId20"/>
    <p:sldId id="286" r:id="rId21"/>
    <p:sldId id="285" r:id="rId22"/>
    <p:sldId id="284" r:id="rId23"/>
    <p:sldId id="287" r:id="rId24"/>
    <p:sldId id="289" r:id="rId25"/>
    <p:sldId id="288" r:id="rId26"/>
    <p:sldId id="293" r:id="rId27"/>
    <p:sldId id="292" r:id="rId28"/>
    <p:sldId id="265" r:id="rId29"/>
    <p:sldId id="297" r:id="rId30"/>
    <p:sldId id="298" r:id="rId31"/>
    <p:sldId id="299" r:id="rId32"/>
    <p:sldId id="300" r:id="rId33"/>
    <p:sldId id="266" r:id="rId34"/>
    <p:sldId id="267" r:id="rId35"/>
    <p:sldId id="268" r:id="rId36"/>
    <p:sldId id="269" r:id="rId37"/>
    <p:sldId id="301" r:id="rId38"/>
    <p:sldId id="302" r:id="rId39"/>
    <p:sldId id="258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FF"/>
    <a:srgbClr val="FFFF66"/>
    <a:srgbClr val="5DEFEF"/>
  </p:clrMru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676" autoAdjust="0"/>
    <p:restoredTop sz="94574" autoAdjust="0"/>
  </p:normalViewPr>
  <p:slideViewPr>
    <p:cSldViewPr>
      <p:cViewPr>
        <p:scale>
          <a:sx n="100" d="100"/>
          <a:sy n="100" d="100"/>
        </p:scale>
        <p:origin x="-9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Office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4.xlsx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_____Microsoft_Office_Excel5.xlsx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_____Microsoft_Office_Excel6.xlsx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_____Microsoft_Office_Excel7.xlsx"/><Relationship Id="rId1" Type="http://schemas.openxmlformats.org/officeDocument/2006/relationships/themeOverride" Target="../theme/themeOverrid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8.xlsx"/><Relationship Id="rId1" Type="http://schemas.openxmlformats.org/officeDocument/2006/relationships/themeOverride" Target="../theme/themeOverride8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9.xlsx"/><Relationship Id="rId1" Type="http://schemas.openxmlformats.org/officeDocument/2006/relationships/themeOverride" Target="../theme/themeOverride9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0.xlsx"/><Relationship Id="rId1" Type="http://schemas.openxmlformats.org/officeDocument/2006/relationships/themeOverride" Target="../theme/themeOverride10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1.xlsx"/><Relationship Id="rId1" Type="http://schemas.openxmlformats.org/officeDocument/2006/relationships/themeOverride" Target="../theme/themeOverride11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2.xlsx"/><Relationship Id="rId1" Type="http://schemas.openxmlformats.org/officeDocument/2006/relationships/themeOverride" Target="../theme/themeOverrid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3.xlsx"/><Relationship Id="rId2" Type="http://schemas.openxmlformats.org/officeDocument/2006/relationships/image" Target="../media/image5.jpeg"/><Relationship Id="rId1" Type="http://schemas.openxmlformats.org/officeDocument/2006/relationships/themeOverride" Target="../theme/themeOverrid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4.xlsx"/><Relationship Id="rId2" Type="http://schemas.openxmlformats.org/officeDocument/2006/relationships/image" Target="../media/image5.jpeg"/><Relationship Id="rId1" Type="http://schemas.openxmlformats.org/officeDocument/2006/relationships/themeOverride" Target="../theme/themeOverrid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5.xlsx"/><Relationship Id="rId2" Type="http://schemas.openxmlformats.org/officeDocument/2006/relationships/image" Target="../media/image5.jpeg"/><Relationship Id="rId1" Type="http://schemas.openxmlformats.org/officeDocument/2006/relationships/themeOverride" Target="../theme/themeOverrid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6.xlsx"/><Relationship Id="rId2" Type="http://schemas.openxmlformats.org/officeDocument/2006/relationships/image" Target="../media/image5.jpeg"/><Relationship Id="rId1" Type="http://schemas.openxmlformats.org/officeDocument/2006/relationships/themeOverride" Target="../theme/themeOverride16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7.xlsx"/><Relationship Id="rId2" Type="http://schemas.openxmlformats.org/officeDocument/2006/relationships/image" Target="../media/image5.jpeg"/><Relationship Id="rId1" Type="http://schemas.openxmlformats.org/officeDocument/2006/relationships/themeOverride" Target="../theme/themeOverride1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8.xlsx"/><Relationship Id="rId2" Type="http://schemas.openxmlformats.org/officeDocument/2006/relationships/image" Target="../media/image5.jpeg"/><Relationship Id="rId1" Type="http://schemas.openxmlformats.org/officeDocument/2006/relationships/themeOverride" Target="../theme/themeOverride1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9.xlsx"/><Relationship Id="rId2" Type="http://schemas.openxmlformats.org/officeDocument/2006/relationships/image" Target="../media/image6.jpeg"/><Relationship Id="rId1" Type="http://schemas.openxmlformats.org/officeDocument/2006/relationships/themeOverride" Target="../theme/themeOverride19.xml"/><Relationship Id="rId4" Type="http://schemas.openxmlformats.org/officeDocument/2006/relationships/chartUserShapes" Target="../drawings/drawing5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20.xlsx"/><Relationship Id="rId2" Type="http://schemas.openxmlformats.org/officeDocument/2006/relationships/image" Target="../media/image6.jpeg"/><Relationship Id="rId1" Type="http://schemas.openxmlformats.org/officeDocument/2006/relationships/themeOverride" Target="../theme/themeOverride20.xml"/><Relationship Id="rId4" Type="http://schemas.openxmlformats.org/officeDocument/2006/relationships/chartUserShapes" Target="../drawings/drawing6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21.xlsx"/><Relationship Id="rId2" Type="http://schemas.openxmlformats.org/officeDocument/2006/relationships/image" Target="../media/image6.jpeg"/><Relationship Id="rId1" Type="http://schemas.openxmlformats.org/officeDocument/2006/relationships/themeOverride" Target="../theme/themeOverride21.xml"/><Relationship Id="rId4" Type="http://schemas.openxmlformats.org/officeDocument/2006/relationships/chartUserShapes" Target="../drawings/drawing7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22.xlsx"/><Relationship Id="rId2" Type="http://schemas.openxmlformats.org/officeDocument/2006/relationships/image" Target="../media/image6.jpeg"/><Relationship Id="rId1" Type="http://schemas.openxmlformats.org/officeDocument/2006/relationships/themeOverride" Target="../theme/themeOverride22.xml"/><Relationship Id="rId4" Type="http://schemas.openxmlformats.org/officeDocument/2006/relationships/chartUserShapes" Target="../drawings/drawing8.xm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rfoms-dc1\&#1054;&#1073;&#1097;&#1080;&#1077;%20&#1088;&#1077;&#1089;&#1091;&#1088;&#1089;&#1099;\&#1044;&#1086;&#1089;&#1090;&#1091;&#1087;%20&#1086;&#1090;&#1076;&#1077;&#1083;&#1086;&#1074;\&#1054;&#1048;&#1041;\&#1055;&#1069;&#1054;\&#1040;&#1085;&#1072;&#1083;&#1080;&#1079;%20&#1074;&#1099;&#1087;&#1086;&#1083;&#1085;&#1077;&#1085;&#1080;&#1103;%20&#1047;&#1072;&#1076;&#1072;&#1085;&#1080;&#1081;%20&#1079;&#1072;%202011-2012%20&#1075;&#1075;.%20(&#1076;&#1083;&#1103;%20&#1087;&#1077;&#1095;&#1072;&#1090;&#1080;).xls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rfoms-dc1\&#1054;&#1073;&#1097;&#1080;&#1077;%20&#1088;&#1077;&#1089;&#1091;&#1088;&#1089;&#1099;\&#1044;&#1086;&#1089;&#1090;&#1091;&#1087;%20&#1086;&#1090;&#1076;&#1077;&#1083;&#1086;&#1074;\&#1054;&#1048;&#1041;\&#1055;&#1069;&#1054;\&#1040;&#1085;&#1072;&#1083;&#1080;&#1079;%20&#1074;&#1099;&#1087;&#1086;&#1083;&#1085;&#1077;&#1085;&#1080;&#1103;%20&#1047;&#1072;&#1076;&#1072;&#1085;&#1080;&#1081;%20&#1079;&#1072;%202011-2012%20&#1075;&#1075;.%20(&#1076;&#1083;&#1103;%20&#1087;&#1077;&#1095;&#1072;&#1090;&#1080;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48823035355874633"/>
          <c:y val="5.7636887608069162E-2"/>
        </c:manualLayout>
      </c:layout>
    </c:title>
    <c:view3D>
      <c:rotX val="10"/>
      <c:hPercent val="100"/>
      <c:depthPercent val="100"/>
      <c:perspective val="30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9.0800898264563029E-2"/>
          <c:y val="5.9768688700177423E-2"/>
          <c:w val="0.93855464776957565"/>
          <c:h val="0.82208080002658479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gradFill rotWithShape="0">
              <a:gsLst>
                <a:gs pos="0">
                  <a:srgbClr val="00CCFF"/>
                </a:gs>
                <a:gs pos="100000">
                  <a:srgbClr val="CCFFFF"/>
                </a:gs>
              </a:gsLst>
              <a:lin ang="5400000" scaled="1"/>
            </a:gradFill>
            <a:ln w="12689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 prstMaterial="softEdge"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9.5958005249344707E-3"/>
                  <c:y val="-2.4015369836695615E-4"/>
                </c:manualLayout>
              </c:layout>
              <c:showVal val="1"/>
            </c:dLbl>
            <c:dLbl>
              <c:idx val="1"/>
              <c:layout>
                <c:manualLayout>
                  <c:x val="3.8346456692913392E-3"/>
                  <c:y val="-2.8368391991346787E-3"/>
                </c:manualLayout>
              </c:layout>
              <c:showVal val="1"/>
            </c:dLbl>
            <c:dLbl>
              <c:idx val="2"/>
              <c:layout>
                <c:manualLayout>
                  <c:x val="4.82136791724571E-3"/>
                  <c:y val="-7.9201555137019992E-3"/>
                </c:manualLayout>
              </c:layout>
              <c:showVal val="1"/>
            </c:dLbl>
            <c:spPr>
              <a:noFill/>
              <a:ln w="25379">
                <a:noFill/>
              </a:ln>
            </c:spPr>
            <c:txPr>
              <a:bodyPr anchor="t" anchorCtr="0"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Sheet1!$B$1:$D$1</c:f>
              <c:strCache>
                <c:ptCount val="3"/>
                <c:pt idx="0">
                  <c:v>на 01.01.2011</c:v>
                </c:pt>
                <c:pt idx="1">
                  <c:v>на 01.01.2012</c:v>
                </c:pt>
                <c:pt idx="2">
                  <c:v>на 01.01.2013</c:v>
                </c:pt>
              </c:strCache>
            </c:strRef>
          </c:cat>
          <c:val>
            <c:numRef>
              <c:f>Sheet1!$B$2:$D$2</c:f>
              <c:numCache>
                <c:formatCode>#,##0</c:formatCode>
                <c:ptCount val="3"/>
                <c:pt idx="0">
                  <c:v>401091</c:v>
                </c:pt>
                <c:pt idx="1">
                  <c:v>403356</c:v>
                </c:pt>
                <c:pt idx="2">
                  <c:v>398742</c:v>
                </c:pt>
              </c:numCache>
            </c:numRef>
          </c:val>
        </c:ser>
        <c:dLbls>
          <c:showVal val="1"/>
        </c:dLbls>
        <c:gapDepth val="0"/>
        <c:shape val="box"/>
        <c:axId val="61513728"/>
        <c:axId val="61515264"/>
        <c:axId val="0"/>
      </c:bar3DChart>
      <c:catAx>
        <c:axId val="61513728"/>
        <c:scaling>
          <c:orientation val="minMax"/>
        </c:scaling>
        <c:axPos val="b"/>
        <c:numFmt formatCode="General" sourceLinked="1"/>
        <c:tickLblPos val="low"/>
        <c:spPr>
          <a:ln w="317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 b="1" i="0" u="none" strike="noStrike" baseline="30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61515264"/>
        <c:crossesAt val="0"/>
        <c:auto val="1"/>
        <c:lblAlgn val="ctr"/>
        <c:lblOffset val="100"/>
        <c:tickLblSkip val="1"/>
        <c:tickMarkSkip val="1"/>
        <c:noMultiLvlLbl val="1"/>
      </c:catAx>
      <c:valAx>
        <c:axId val="61515264"/>
        <c:scaling>
          <c:orientation val="minMax"/>
          <c:max val="500000"/>
          <c:min val="0"/>
        </c:scaling>
        <c:axPos val="l"/>
        <c:title>
          <c:tx>
            <c:rich>
              <a:bodyPr/>
              <a:lstStyle/>
              <a:p>
                <a:pPr>
                  <a:defRPr sz="1800" b="1" i="1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 sz="1800" i="1"/>
                  <a:t>численность, чел.</a:t>
                </a:r>
              </a:p>
            </c:rich>
          </c:tx>
          <c:layout>
            <c:manualLayout>
              <c:xMode val="edge"/>
              <c:yMode val="edge"/>
              <c:x val="8.8683669845032745E-2"/>
              <c:y val="0.22918749864896221"/>
            </c:manualLayout>
          </c:layout>
          <c:spPr>
            <a:noFill/>
            <a:ln w="25379">
              <a:noFill/>
            </a:ln>
          </c:spPr>
        </c:title>
        <c:numFmt formatCode="#,##0" sourceLinked="0"/>
        <c:tickLblPos val="nextTo"/>
        <c:spPr>
          <a:ln w="317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61513728"/>
        <c:crosses val="autoZero"/>
        <c:crossBetween val="between"/>
        <c:majorUnit val="50000"/>
        <c:minorUnit val="50000"/>
      </c:valAx>
      <c:spPr>
        <a:solidFill>
          <a:srgbClr val="FF388C">
            <a:lumMod val="40000"/>
            <a:lumOff val="60000"/>
          </a:srgbClr>
        </a:solidFill>
        <a:ln w="25385">
          <a:solidFill>
            <a:srgbClr val="D092A7">
              <a:lumMod val="60000"/>
              <a:lumOff val="40000"/>
            </a:srgbClr>
          </a:solidFill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800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hPercent val="48"/>
      <c:rotY val="17"/>
      <c:depthPercent val="100"/>
      <c:rAngAx val="1"/>
    </c:view3D>
    <c:floor>
      <c:spPr>
        <a:noFill/>
        <a:ln w="3175">
          <a:solidFill>
            <a:srgbClr val="000000"/>
          </a:solidFill>
          <a:prstDash val="solid"/>
        </a:ln>
      </c:spPr>
    </c:floor>
    <c:sideWall>
      <c:spPr>
        <a:noFill/>
        <a:ln w="25400">
          <a:noFill/>
        </a:ln>
        <a:effectLst>
          <a:innerShdw blurRad="114300">
            <a:prstClr val="black"/>
          </a:innerShdw>
        </a:effectLst>
      </c:spPr>
    </c:sideWall>
    <c:backWall>
      <c:spPr>
        <a:noFill/>
        <a:ln w="25400">
          <a:noFill/>
        </a:ln>
        <a:effectLst>
          <a:innerShdw blurRad="114300">
            <a:prstClr val="black"/>
          </a:innerShdw>
        </a:effectLst>
      </c:spPr>
    </c:backWall>
    <c:plotArea>
      <c:layout>
        <c:manualLayout>
          <c:layoutTarget val="inner"/>
          <c:xMode val="edge"/>
          <c:yMode val="edge"/>
          <c:x val="0.19870924109946597"/>
          <c:y val="1.8199802176063304E-2"/>
          <c:w val="0.80129075890053625"/>
          <c:h val="0.83196834817012855"/>
        </c:manualLayout>
      </c:layout>
      <c:bar3DChart>
        <c:barDir val="col"/>
        <c:grouping val="stacked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CC99FF"/>
            </a:solidFill>
            <a:ln w="9412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gradFill rotWithShape="0">
                <a:gsLst>
                  <a:gs pos="0">
                    <a:srgbClr val="CCCCFF"/>
                  </a:gs>
                  <a:gs pos="100000">
                    <a:srgbClr val="9999FF"/>
                  </a:gs>
                </a:gsLst>
                <a:lin ang="0" scaled="1"/>
              </a:gradFill>
              <a:ln w="9412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1"/>
            <c:spPr>
              <a:gradFill rotWithShape="0">
                <a:gsLst>
                  <a:gs pos="0">
                    <a:srgbClr val="CCCCFF"/>
                  </a:gs>
                  <a:gs pos="100000">
                    <a:srgbClr val="9999FF"/>
                  </a:gs>
                </a:gsLst>
                <a:lin ang="0" scaled="1"/>
              </a:gradFill>
              <a:ln w="9412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2.8296180640445753E-2"/>
                  <c:y val="-0.43336812874033981"/>
                </c:manualLayout>
              </c:layout>
              <c:showVal val="1"/>
            </c:dLbl>
            <c:dLbl>
              <c:idx val="1"/>
              <c:layout>
                <c:manualLayout>
                  <c:x val="1.8650151721612673E-2"/>
                  <c:y val="-0.26350721704734981"/>
                </c:manualLayout>
              </c:layout>
              <c:showVal val="1"/>
            </c:dLbl>
            <c:spPr>
              <a:noFill/>
              <a:ln w="18984">
                <a:noFill/>
              </a:ln>
            </c:spPr>
            <c:txPr>
              <a:bodyPr/>
              <a:lstStyle/>
              <a:p>
                <a:pPr>
                  <a:defRPr sz="2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Sheet1!$B$1:$C$1</c:f>
              <c:strCache>
                <c:ptCount val="2"/>
                <c:pt idx="0">
                  <c:v>2011 г.</c:v>
                </c:pt>
                <c:pt idx="1">
                  <c:v>2012 г.</c:v>
                </c:pt>
              </c:strCache>
            </c:strRef>
          </c:cat>
          <c:val>
            <c:numRef>
              <c:f>Sheet1!$B$2:$C$2</c:f>
              <c:numCache>
                <c:formatCode>#,##0</c:formatCode>
                <c:ptCount val="2"/>
                <c:pt idx="0">
                  <c:v>57367</c:v>
                </c:pt>
                <c:pt idx="1">
                  <c:v>52018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rgbClr val="993366"/>
            </a:solidFill>
            <a:ln w="9412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FFCC99"/>
              </a:solidFill>
              <a:ln w="9412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0.36650704979262388"/>
                  <c:y val="0.80842596632443264"/>
                </c:manualLayout>
              </c:layout>
              <c:showVal val="1"/>
            </c:dLbl>
            <c:spPr>
              <a:noFill/>
              <a:ln w="18984">
                <a:noFill/>
              </a:ln>
            </c:spPr>
            <c:txPr>
              <a:bodyPr/>
              <a:lstStyle/>
              <a:p>
                <a:pPr>
                  <a:defRPr sz="89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Sheet1!$B$1:$C$1</c:f>
              <c:strCache>
                <c:ptCount val="2"/>
                <c:pt idx="0">
                  <c:v>2011 г.</c:v>
                </c:pt>
                <c:pt idx="1">
                  <c:v>2012 г.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</c:numCache>
            </c:numRef>
          </c:val>
        </c:ser>
        <c:dLbls>
          <c:showVal val="1"/>
        </c:dLbls>
        <c:gapDepth val="0"/>
        <c:shape val="box"/>
        <c:axId val="73168384"/>
        <c:axId val="73169920"/>
        <c:axId val="0"/>
      </c:bar3DChart>
      <c:catAx>
        <c:axId val="73168384"/>
        <c:scaling>
          <c:orientation val="minMax"/>
        </c:scaling>
        <c:axPos val="b"/>
        <c:numFmt formatCode="General" sourceLinked="1"/>
        <c:tickLblPos val="low"/>
        <c:spPr>
          <a:ln w="23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3169920"/>
        <c:crosses val="autoZero"/>
        <c:auto val="1"/>
        <c:lblAlgn val="ctr"/>
        <c:lblOffset val="100"/>
        <c:tickLblSkip val="1"/>
        <c:tickMarkSkip val="1"/>
      </c:catAx>
      <c:valAx>
        <c:axId val="73169920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2800" b="1" i="1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 sz="2800" b="1" i="1"/>
                  <a:t>случаев</a:t>
                </a:r>
              </a:p>
            </c:rich>
          </c:tx>
          <c:layout>
            <c:manualLayout>
              <c:xMode val="edge"/>
              <c:yMode val="edge"/>
              <c:x val="6.2559508910942892E-3"/>
              <c:y val="0.41599931031326098"/>
            </c:manualLayout>
          </c:layout>
          <c:spPr>
            <a:noFill/>
            <a:ln w="18984">
              <a:noFill/>
            </a:ln>
          </c:spPr>
        </c:title>
        <c:numFmt formatCode="#,##0" sourceLinked="1"/>
        <c:tickLblPos val="nextTo"/>
        <c:spPr>
          <a:ln w="23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3168384"/>
        <c:crosses val="autoZero"/>
        <c:crossBetween val="between"/>
      </c:valAx>
      <c:spPr>
        <a:solidFill>
          <a:srgbClr val="FF388C">
            <a:lumMod val="40000"/>
            <a:lumOff val="60000"/>
          </a:srgbClr>
        </a:solidFill>
        <a:ln w="25395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820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perspective val="30"/>
    </c:view3D>
    <c:plotArea>
      <c:layout>
        <c:manualLayout>
          <c:layoutTarget val="inner"/>
          <c:xMode val="edge"/>
          <c:yMode val="edge"/>
          <c:x val="0.17066074486236993"/>
          <c:y val="5.1400554097404488E-2"/>
          <c:w val="0.66035071399923861"/>
          <c:h val="0.79822506561679785"/>
        </c:manualLayout>
      </c:layout>
      <c:bar3DChart>
        <c:barDir val="col"/>
        <c:grouping val="standard"/>
        <c:ser>
          <c:idx val="0"/>
          <c:order val="0"/>
          <c:tx>
            <c:strRef>
              <c:f>'[Диаграмма в Microsoft Office PowerPoint]Лист1'!$B$1</c:f>
              <c:strCache>
                <c:ptCount val="1"/>
                <c:pt idx="0">
                  <c:v>ТФОМС РА</c:v>
                </c:pt>
              </c:strCache>
            </c:strRef>
          </c:tx>
          <c:spPr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scene3d>
              <a:camera prst="orthographicFront"/>
              <a:lightRig rig="threePt" dir="t"/>
            </a:scene3d>
            <a:sp3d>
              <a:bevelT w="101600" prst="riblet"/>
            </a:sp3d>
          </c:spPr>
          <c:dLbls>
            <c:dLbl>
              <c:idx val="0"/>
              <c:layout>
                <c:manualLayout>
                  <c:x val="2.3411893241766818E-2"/>
                  <c:y val="-2.314814814814815E-2"/>
                </c:manualLayout>
              </c:layout>
              <c:showVal val="1"/>
            </c:dLbl>
            <c:dLbl>
              <c:idx val="1"/>
              <c:layout>
                <c:manualLayout>
                  <c:x val="2.6013214713074885E-3"/>
                  <c:y val="0.11111111111111138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'[Диаграмма в Microsoft Office PowerPoint]Лист1'!$A$2:$A$3</c:f>
              <c:strCache>
                <c:ptCount val="2"/>
                <c:pt idx="0">
                  <c:v>2011 г.</c:v>
                </c:pt>
                <c:pt idx="1">
                  <c:v>2012 г.</c:v>
                </c:pt>
              </c:strCache>
            </c:strRef>
          </c:cat>
          <c:val>
            <c:numRef>
              <c:f>'[Диаграмма в Microsoft Office PowerPoint]Лист1'!$B$2:$B$3</c:f>
              <c:numCache>
                <c:formatCode>General</c:formatCode>
                <c:ptCount val="2"/>
                <c:pt idx="0">
                  <c:v>38</c:v>
                </c:pt>
                <c:pt idx="1">
                  <c:v>102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Office PowerPoint]Лист1'!$C$1</c:f>
              <c:strCache>
                <c:ptCount val="1"/>
                <c:pt idx="0">
                  <c:v>СМО</c:v>
                </c:pt>
              </c:strCache>
            </c:strRef>
          </c:tx>
          <c:spPr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scene3d>
              <a:camera prst="orthographicFront"/>
              <a:lightRig rig="threePt" dir="t"/>
            </a:scene3d>
            <a:sp3d>
              <a:bevelT w="101600" prst="riblet"/>
            </a:sp3d>
          </c:spPr>
          <c:dLbls>
            <c:dLbl>
              <c:idx val="0"/>
              <c:layout>
                <c:manualLayout>
                  <c:x val="2.6013214713074811E-2"/>
                  <c:y val="-9.259259259259453E-3"/>
                </c:manualLayout>
              </c:layout>
              <c:showVal val="1"/>
            </c:dLbl>
            <c:dLbl>
              <c:idx val="1"/>
              <c:layout>
                <c:manualLayout>
                  <c:x val="2.8614536184381638E-2"/>
                  <c:y val="-9.259259259259453E-3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'[Диаграмма в Microsoft Office PowerPoint]Лист1'!$A$2:$A$3</c:f>
              <c:strCache>
                <c:ptCount val="2"/>
                <c:pt idx="0">
                  <c:v>2011 г.</c:v>
                </c:pt>
                <c:pt idx="1">
                  <c:v>2012 г.</c:v>
                </c:pt>
              </c:strCache>
            </c:strRef>
          </c:cat>
          <c:val>
            <c:numRef>
              <c:f>'[Диаграмма в Microsoft Office PowerPoint]Лист1'!$C$2:$C$3</c:f>
              <c:numCache>
                <c:formatCode>General</c:formatCode>
                <c:ptCount val="2"/>
                <c:pt idx="0">
                  <c:v>156</c:v>
                </c:pt>
                <c:pt idx="1">
                  <c:v>317</c:v>
                </c:pt>
              </c:numCache>
            </c:numRef>
          </c:val>
        </c:ser>
        <c:shape val="box"/>
        <c:axId val="53582848"/>
        <c:axId val="53674752"/>
        <c:axId val="53141504"/>
      </c:bar3DChart>
      <c:catAx>
        <c:axId val="53582848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3674752"/>
        <c:crosses val="autoZero"/>
        <c:auto val="1"/>
        <c:lblAlgn val="ctr"/>
        <c:lblOffset val="100"/>
      </c:catAx>
      <c:valAx>
        <c:axId val="5367475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2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3582848"/>
        <c:crosses val="autoZero"/>
        <c:crossBetween val="between"/>
      </c:valAx>
      <c:serAx>
        <c:axId val="53141504"/>
        <c:scaling>
          <c:orientation val="minMax"/>
        </c:scaling>
        <c:delete val="1"/>
        <c:axPos val="b"/>
        <c:tickLblPos val="none"/>
        <c:crossAx val="53674752"/>
        <c:crosses val="autoZero"/>
      </c:serAx>
      <c:spPr>
        <a:solidFill>
          <a:schemeClr val="accent1">
            <a:lumMod val="40000"/>
            <a:lumOff val="60000"/>
          </a:schemeClr>
        </a:solidFill>
        <a:ln>
          <a:solidFill>
            <a:schemeClr val="accent4">
              <a:lumMod val="7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85533540014815757"/>
          <c:y val="0.12574702971288892"/>
          <c:w val="0.14466460248378188"/>
          <c:h val="0.58759992787160853"/>
        </c:manualLayout>
      </c:layout>
      <c:txPr>
        <a:bodyPr/>
        <a:lstStyle/>
        <a:p>
          <a:pPr>
            <a:defRPr sz="1800" b="1"/>
          </a:pPr>
          <a:endParaRPr lang="ru-RU"/>
        </a:p>
      </c:txPr>
    </c:legend>
    <c:plotVisOnly val="1"/>
  </c:chart>
  <c:spPr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lrMapOvr bg1="lt1" tx1="dk1" bg2="lt2" tx2="dk2" accent1="accent1" accent2="accent2" accent3="accent3" accent4="accent4" accent5="accent5" accent6="accent6" hlink="hlink" folHlink="folHlink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0.20472813981997032"/>
          <c:y val="0.22264302708263919"/>
          <c:w val="0.77769683582095062"/>
          <c:h val="0.74469179103169614"/>
        </c:manualLayout>
      </c:layout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жалоб на 100 тыс. застрахованных граждан</c:v>
                </c:pt>
              </c:strCache>
            </c:strRef>
          </c:tx>
          <c:spPr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dLbls>
            <c:txPr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</c:dLbls>
          <c:cat>
            <c:strRef>
              <c:f>Лист1!$A$2:$A$7</c:f>
              <c:strCache>
                <c:ptCount val="6"/>
                <c:pt idx="0">
                  <c:v>Краснодарский край</c:v>
                </c:pt>
                <c:pt idx="1">
                  <c:v>Ростовская область</c:v>
                </c:pt>
                <c:pt idx="2">
                  <c:v>Волгоградская область</c:v>
                </c:pt>
                <c:pt idx="3">
                  <c:v>Астраханская область</c:v>
                </c:pt>
                <c:pt idx="4">
                  <c:v>Республика Калмыкия</c:v>
                </c:pt>
                <c:pt idx="5">
                  <c:v>Республика Адыгея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18</c:v>
                </c:pt>
                <c:pt idx="1">
                  <c:v>28</c:v>
                </c:pt>
                <c:pt idx="2">
                  <c:v>14</c:v>
                </c:pt>
                <c:pt idx="3">
                  <c:v>21</c:v>
                </c:pt>
                <c:pt idx="4">
                  <c:v>25</c:v>
                </c:pt>
                <c:pt idx="5">
                  <c:v>46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обоснованных жалоб на 100 тыс. застрахованных граждан</c:v>
                </c:pt>
              </c:strCache>
            </c:strRef>
          </c:tx>
          <c:spPr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14300" prst="artDeco"/>
              <a:contourClr>
                <a:srgbClr val="000000"/>
              </a:contourClr>
            </a:sp3d>
          </c:spPr>
          <c:dLbls>
            <c:txPr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</c:dLbls>
          <c:cat>
            <c:strRef>
              <c:f>Лист1!$A$2:$A$7</c:f>
              <c:strCache>
                <c:ptCount val="6"/>
                <c:pt idx="0">
                  <c:v>Краснодарский край</c:v>
                </c:pt>
                <c:pt idx="1">
                  <c:v>Ростовская область</c:v>
                </c:pt>
                <c:pt idx="2">
                  <c:v>Волгоградская область</c:v>
                </c:pt>
                <c:pt idx="3">
                  <c:v>Астраханская область</c:v>
                </c:pt>
                <c:pt idx="4">
                  <c:v>Республика Калмыкия</c:v>
                </c:pt>
                <c:pt idx="5">
                  <c:v>Республика Адыгея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11</c:v>
                </c:pt>
                <c:pt idx="1">
                  <c:v>11</c:v>
                </c:pt>
                <c:pt idx="2">
                  <c:v>8</c:v>
                </c:pt>
                <c:pt idx="3">
                  <c:v>11</c:v>
                </c:pt>
                <c:pt idx="4">
                  <c:v>23</c:v>
                </c:pt>
                <c:pt idx="5">
                  <c:v>34</c:v>
                </c:pt>
              </c:numCache>
            </c:numRef>
          </c:val>
        </c:ser>
        <c:shape val="cylinder"/>
        <c:axId val="79153024"/>
        <c:axId val="73173248"/>
        <c:axId val="0"/>
      </c:bar3DChart>
      <c:catAx>
        <c:axId val="79153024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defRPr>
            </a:pPr>
            <a:endParaRPr lang="ru-RU"/>
          </a:p>
        </c:txPr>
        <c:crossAx val="73173248"/>
        <c:crosses val="autoZero"/>
        <c:auto val="1"/>
        <c:lblAlgn val="ctr"/>
        <c:lblOffset val="100"/>
      </c:catAx>
      <c:valAx>
        <c:axId val="73173248"/>
        <c:scaling>
          <c:orientation val="minMax"/>
        </c:scaling>
        <c:delete val="1"/>
        <c:axPos val="b"/>
        <c:numFmt formatCode="General" sourceLinked="1"/>
        <c:tickLblPos val="none"/>
        <c:crossAx val="79153024"/>
        <c:crosses val="autoZero"/>
        <c:crossBetween val="between"/>
      </c:valAx>
      <c:spPr>
        <a:noFill/>
        <a:ln w="25334">
          <a:noFill/>
        </a:ln>
      </c:spPr>
    </c:plotArea>
    <c:legend>
      <c:legendPos val="r"/>
      <c:layout>
        <c:manualLayout>
          <c:xMode val="edge"/>
          <c:yMode val="edge"/>
          <c:x val="1.1495925160829593E-2"/>
          <c:y val="1.3986013986013989E-2"/>
          <c:w val="0.96630679176578149"/>
          <c:h val="0.26063098801392975"/>
        </c:manualLayout>
      </c:layout>
      <c:txPr>
        <a:bodyPr/>
        <a:lstStyle/>
        <a:p>
          <a:pPr>
            <a:defRPr sz="2200" b="0" i="0" u="none" strike="noStrike" baseline="0">
              <a:solidFill>
                <a:srgbClr val="000000"/>
              </a:solidFill>
              <a:latin typeface="Times New Roman" pitchFamily="18" charset="0"/>
              <a:ea typeface="Calibri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spPr>
    <a:gradFill rotWithShape="1">
      <a:gsLst>
        <a:gs pos="0">
          <a:schemeClr val="accent1">
            <a:tint val="50000"/>
            <a:satMod val="300000"/>
          </a:schemeClr>
        </a:gs>
        <a:gs pos="35000">
          <a:schemeClr val="accent1">
            <a:tint val="37000"/>
            <a:satMod val="300000"/>
          </a:schemeClr>
        </a:gs>
        <a:gs pos="100000">
          <a:schemeClr val="accent1">
            <a:tint val="15000"/>
            <a:satMod val="350000"/>
          </a:schemeClr>
        </a:gs>
      </a:gsLst>
      <a:lin ang="16200000" scaled="1"/>
    </a:gradFill>
    <a:ln w="9500" cap="flat" cmpd="sng" algn="ctr">
      <a:solidFill>
        <a:schemeClr val="accent1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 sz="997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 sz="2400" dirty="0"/>
              <a:t>2011</a:t>
            </a:r>
            <a:r>
              <a:rPr lang="ru-RU" sz="1800" dirty="0"/>
              <a:t> г. </a:t>
            </a:r>
          </a:p>
        </c:rich>
      </c:tx>
      <c:layout>
        <c:manualLayout>
          <c:xMode val="edge"/>
          <c:yMode val="edge"/>
          <c:x val="0.44051446289422136"/>
          <c:y val="2.0100529886594366E-2"/>
        </c:manualLayout>
      </c:layout>
      <c:spPr>
        <a:noFill/>
        <a:ln w="25130">
          <a:noFill/>
        </a:ln>
      </c:spPr>
    </c:title>
    <c:view3D>
      <c:rotX val="30"/>
      <c:perspective val="0"/>
    </c:view3D>
    <c:plotArea>
      <c:layout>
        <c:manualLayout>
          <c:layoutTarget val="inner"/>
          <c:xMode val="edge"/>
          <c:yMode val="edge"/>
          <c:x val="0"/>
          <c:y val="0.12068395924609611"/>
          <c:w val="0.98542805100182151"/>
          <c:h val="0.87931587621315421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Обоснованные жалобы</c:v>
                </c:pt>
              </c:strCache>
            </c:strRef>
          </c:tx>
          <c:spPr>
            <a:solidFill>
              <a:srgbClr val="FF00FF"/>
            </a:solidFill>
            <a:ln w="12578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explosion val="66"/>
          <c:dPt>
            <c:idx val="0"/>
            <c:explosion val="15"/>
            <c:spPr>
              <a:solidFill>
                <a:srgbClr val="FF0000"/>
              </a:solidFill>
              <a:ln w="12578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1"/>
            <c:explosion val="0"/>
            <c:spPr>
              <a:solidFill>
                <a:srgbClr val="00B050"/>
              </a:solidFill>
              <a:ln w="12578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8191541079243087"/>
                  <c:y val="-0.12923325226804747"/>
                </c:manualLayout>
              </c:layout>
              <c:dLblPos val="bestFit"/>
              <c:showPercent val="1"/>
            </c:dLbl>
            <c:dLbl>
              <c:idx val="1"/>
              <c:layout>
                <c:manualLayout>
                  <c:x val="0.19163585197207661"/>
                  <c:y val="3.6026607009319492E-2"/>
                </c:manualLayout>
              </c:layout>
              <c:dLblPos val="bestFit"/>
              <c:showPercent val="1"/>
            </c:dLbl>
            <c:numFmt formatCode="0.0%" sourceLinked="0"/>
            <c:spPr>
              <a:noFill/>
              <a:ln w="25130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Sheet1!$B$1:$C$1</c:f>
              <c:strCache>
                <c:ptCount val="2"/>
                <c:pt idx="0">
                  <c:v>необоснованных</c:v>
                </c:pt>
                <c:pt idx="1">
                  <c:v>обоснованных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51</c:v>
                </c:pt>
                <c:pt idx="1">
                  <c:v>32</c:v>
                </c:pt>
              </c:numCache>
            </c:numRef>
          </c:val>
        </c:ser>
        <c:dLbls>
          <c:showPercent val="1"/>
        </c:dLbls>
      </c:pie3DChart>
      <c:spPr>
        <a:noFill/>
        <a:ln w="25374">
          <a:noFill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789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 sz="2400"/>
              <a:t>2012 г. </a:t>
            </a:r>
          </a:p>
        </c:rich>
      </c:tx>
      <c:layout>
        <c:manualLayout>
          <c:xMode val="edge"/>
          <c:yMode val="edge"/>
          <c:x val="0.45431467196948733"/>
          <c:y val="1.9920232109540525E-2"/>
        </c:manualLayout>
      </c:layout>
      <c:spPr>
        <a:noFill/>
        <a:ln w="25367">
          <a:noFill/>
        </a:ln>
      </c:spPr>
    </c:title>
    <c:view3D>
      <c:rotX val="30"/>
      <c:rotY val="60"/>
      <c:perspective val="0"/>
    </c:view3D>
    <c:plotArea>
      <c:layout>
        <c:manualLayout>
          <c:layoutTarget val="inner"/>
          <c:xMode val="edge"/>
          <c:yMode val="edge"/>
          <c:x val="0"/>
          <c:y val="0.16340298452093108"/>
          <c:w val="0.88892610478070189"/>
          <c:h val="0.65917104884859223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Обоснованные жалобы</c:v>
                </c:pt>
              </c:strCache>
            </c:strRef>
          </c:tx>
          <c:spPr>
            <a:solidFill>
              <a:srgbClr val="FF00FF"/>
            </a:solidFill>
            <a:ln w="12701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explosion val="25"/>
          <c:dPt>
            <c:idx val="0"/>
            <c:explosion val="4"/>
            <c:spPr>
              <a:solidFill>
                <a:srgbClr val="FF0000"/>
              </a:solidFill>
              <a:ln w="12701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1"/>
            <c:explosion val="12"/>
            <c:spPr>
              <a:solidFill>
                <a:srgbClr val="00B050"/>
              </a:solidFill>
              <a:ln w="12701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24214578811451379"/>
                  <c:y val="-9.9371719160104982E-2"/>
                </c:manualLayout>
              </c:layout>
              <c:tx>
                <c:rich>
                  <a:bodyPr/>
                  <a:lstStyle/>
                  <a:p>
                    <a:r>
                      <a:rPr lang="ru-RU" sz="1800"/>
                      <a:t>26,5</a:t>
                    </a:r>
                    <a:r>
                      <a:rPr lang="en-US" sz="1800"/>
                      <a:t>%</a:t>
                    </a:r>
                  </a:p>
                </c:rich>
              </c:tx>
              <c:dLblPos val="bestFit"/>
            </c:dLbl>
            <c:dLbl>
              <c:idx val="1"/>
              <c:layout>
                <c:manualLayout>
                  <c:x val="0.16938844503451245"/>
                  <c:y val="3.6507790565944852E-2"/>
                </c:manualLayout>
              </c:layout>
              <c:tx>
                <c:rich>
                  <a:bodyPr/>
                  <a:lstStyle/>
                  <a:p>
                    <a:r>
                      <a:rPr lang="ru-RU" sz="1800"/>
                      <a:t>73,5</a:t>
                    </a:r>
                    <a:r>
                      <a:rPr lang="en-US" sz="1800"/>
                      <a:t>%</a:t>
                    </a:r>
                  </a:p>
                </c:rich>
              </c:tx>
              <c:dLblPos val="bestFit"/>
            </c:dLbl>
            <c:numFmt formatCode="0.0%" sourceLinked="0"/>
            <c:spPr>
              <a:noFill/>
              <a:ln w="25367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Sheet1!$B$1:$C$1</c:f>
              <c:strCache>
                <c:ptCount val="2"/>
                <c:pt idx="0">
                  <c:v>необоснованных</c:v>
                </c:pt>
                <c:pt idx="1">
                  <c:v>обоснованных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48</c:v>
                </c:pt>
                <c:pt idx="1">
                  <c:v>133</c:v>
                </c:pt>
              </c:numCache>
            </c:numRef>
          </c:val>
        </c:ser>
        <c:dLbls>
          <c:showPercent val="1"/>
        </c:dLbls>
      </c:pie3DChart>
      <c:spPr>
        <a:noFill/>
        <a:ln w="25386">
          <a:noFill/>
        </a:ln>
      </c:spPr>
    </c:plotArea>
    <c:legend>
      <c:legendPos val="r"/>
      <c:layout>
        <c:manualLayout>
          <c:xMode val="edge"/>
          <c:yMode val="edge"/>
          <c:x val="0"/>
          <c:y val="0.83397160160633665"/>
          <c:w val="0.82211670671074444"/>
          <c:h val="0.16602852059891732"/>
        </c:manualLayout>
      </c:layout>
      <c:spPr>
        <a:noFill/>
        <a:ln w="25401">
          <a:noFill/>
        </a:ln>
      </c:spPr>
      <c:txPr>
        <a:bodyPr/>
        <a:lstStyle/>
        <a:p>
          <a:pPr>
            <a:defRPr sz="2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1049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/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layout/>
    </c:title>
    <c:view3D>
      <c:rotX val="20"/>
      <c:rotY val="20"/>
      <c:perspective val="0"/>
    </c:view3D>
    <c:plotArea>
      <c:layout>
        <c:manualLayout>
          <c:layoutTarget val="inner"/>
          <c:xMode val="edge"/>
          <c:yMode val="edge"/>
          <c:x val="9.8911968348172966E-2"/>
          <c:y val="0.29501915708812265"/>
          <c:w val="0.42631058358062507"/>
          <c:h val="0.39272030651341522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9999FF"/>
            </a:solidFill>
            <a:ln w="10926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explosion val="19"/>
          <c:dPt>
            <c:idx val="1"/>
            <c:spPr>
              <a:solidFill>
                <a:srgbClr val="99CC00"/>
              </a:solidFill>
              <a:ln w="10926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FF8080"/>
              </a:solidFill>
              <a:ln w="10926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rgbClr val="CCFFFF"/>
              </a:solidFill>
              <a:ln w="10926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4"/>
            <c:spPr>
              <a:solidFill>
                <a:srgbClr val="993366"/>
              </a:solidFill>
              <a:ln w="10926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5"/>
            <c:spPr>
              <a:solidFill>
                <a:srgbClr val="FFFF99"/>
              </a:solidFill>
              <a:ln w="10926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6"/>
            <c:spPr>
              <a:solidFill>
                <a:srgbClr val="CCFFCC"/>
              </a:solidFill>
              <a:ln w="10926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7"/>
            <c:spPr>
              <a:solidFill>
                <a:srgbClr val="FF9900"/>
              </a:solidFill>
              <a:ln w="10926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2.2316045734954441E-2"/>
                  <c:y val="-0.14978687559191425"/>
                </c:manualLayout>
              </c:layout>
              <c:dLblPos val="bestFit"/>
              <c:showPercent val="1"/>
            </c:dLbl>
            <c:dLbl>
              <c:idx val="1"/>
              <c:layout>
                <c:manualLayout>
                  <c:x val="1.1277366088531015E-2"/>
                  <c:y val="0.17679637321336339"/>
                </c:manualLayout>
              </c:layout>
              <c:dLblPos val="bestFit"/>
              <c:showPercent val="1"/>
            </c:dLbl>
            <c:dLbl>
              <c:idx val="2"/>
              <c:layout>
                <c:manualLayout>
                  <c:x val="-9.2669563282611767E-3"/>
                  <c:y val="6.7606764510242084E-2"/>
                </c:manualLayout>
              </c:layout>
              <c:dLblPos val="bestFit"/>
              <c:showPercent val="1"/>
            </c:dLbl>
            <c:dLbl>
              <c:idx val="3"/>
              <c:layout>
                <c:manualLayout>
                  <c:x val="-1.4121775300065966E-2"/>
                  <c:y val="8.9160858637988727E-2"/>
                </c:manualLayout>
              </c:layout>
              <c:dLblPos val="bestFit"/>
              <c:showPercent val="1"/>
            </c:dLbl>
            <c:dLbl>
              <c:idx val="4"/>
              <c:layout>
                <c:manualLayout>
                  <c:x val="-6.1280622729587488E-2"/>
                  <c:y val="9.5211281808327691E-2"/>
                </c:manualLayout>
              </c:layout>
              <c:dLblPos val="bestFit"/>
              <c:showPercent val="1"/>
            </c:dLbl>
            <c:dLbl>
              <c:idx val="5"/>
              <c:layout>
                <c:manualLayout>
                  <c:x val="-1.3625940988145712E-2"/>
                  <c:y val="4.2935176174140064E-3"/>
                </c:manualLayout>
              </c:layout>
              <c:dLblPos val="bestFit"/>
              <c:showPercent val="1"/>
            </c:dLbl>
            <c:dLbl>
              <c:idx val="6"/>
              <c:layout>
                <c:manualLayout>
                  <c:x val="-3.4587417644224031E-2"/>
                  <c:y val="-5.7936765394962335E-2"/>
                </c:manualLayout>
              </c:layout>
              <c:dLblPos val="bestFit"/>
              <c:showPercent val="1"/>
            </c:dLbl>
            <c:dLbl>
              <c:idx val="7"/>
              <c:layout>
                <c:manualLayout>
                  <c:x val="4.2890363292500532E-2"/>
                  <c:y val="-5.5936968553088183E-2"/>
                </c:manualLayout>
              </c:layout>
              <c:dLblPos val="bestFit"/>
              <c:showPercent val="1"/>
            </c:dLbl>
            <c:numFmt formatCode="0.0%" sourceLinked="0"/>
            <c:spPr>
              <a:noFill/>
              <a:ln w="22254">
                <a:noFill/>
              </a:ln>
            </c:spPr>
            <c:txPr>
              <a:bodyPr/>
              <a:lstStyle/>
              <a:p>
                <a:pPr>
                  <a:defRPr sz="2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Sheet1!$B$1:$I$1</c:f>
              <c:strCache>
                <c:ptCount val="8"/>
                <c:pt idx="0">
                  <c:v>Лекарственное обоспечение-9 (I)</c:v>
                </c:pt>
                <c:pt idx="1">
                  <c:v>Выбор врача-2</c:v>
                </c:pt>
                <c:pt idx="2">
                  <c:v>Отказ в медицинской помощи-6, из них 3 вне территории страхования (II)</c:v>
                </c:pt>
                <c:pt idx="3">
                  <c:v>Организация работы в МО-2</c:v>
                </c:pt>
                <c:pt idx="4">
                  <c:v>Выбор МО в системе ОМС-2</c:v>
                </c:pt>
                <c:pt idx="5">
                  <c:v>Взимание денежных средств по Программе ОМС-5 (III)</c:v>
                </c:pt>
                <c:pt idx="6">
                  <c:v>Материально-техническое обеспечение МО-3</c:v>
                </c:pt>
                <c:pt idx="7">
                  <c:v>Качество мед. помощи-5 (III)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25.7</c:v>
                </c:pt>
                <c:pt idx="1">
                  <c:v>5.7</c:v>
                </c:pt>
                <c:pt idx="2">
                  <c:v>18.8</c:v>
                </c:pt>
                <c:pt idx="3">
                  <c:v>4</c:v>
                </c:pt>
                <c:pt idx="4">
                  <c:v>8.6</c:v>
                </c:pt>
                <c:pt idx="5">
                  <c:v>14.3</c:v>
                </c:pt>
                <c:pt idx="6">
                  <c:v>8.6</c:v>
                </c:pt>
                <c:pt idx="7">
                  <c:v>14.3</c:v>
                </c:pt>
              </c:numCache>
            </c:numRef>
          </c:val>
        </c:ser>
      </c:pie3DChart>
      <c:spPr>
        <a:solidFill>
          <a:srgbClr val="FF388C">
            <a:lumMod val="20000"/>
            <a:lumOff val="80000"/>
          </a:srgbClr>
        </a:solidFill>
        <a:ln w="21853">
          <a:noFill/>
        </a:ln>
      </c:spPr>
    </c:plotArea>
    <c:legend>
      <c:legendPos val="r"/>
      <c:layout>
        <c:manualLayout>
          <c:xMode val="edge"/>
          <c:yMode val="edge"/>
          <c:x val="0.58873009959266287"/>
          <c:y val="3.027729628929841E-2"/>
          <c:w val="0.40889248773008285"/>
          <c:h val="0.96972270371070168"/>
        </c:manualLayout>
      </c:layout>
      <c:spPr>
        <a:noFill/>
        <a:ln w="21853">
          <a:noFill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</c:chart>
  <c:spPr>
    <a:solidFill>
      <a:srgbClr val="C0504D">
        <a:lumMod val="20000"/>
        <a:lumOff val="80000"/>
      </a:srgbClr>
    </a:solidFill>
    <a:ln>
      <a:solidFill>
        <a:srgbClr val="D092A7">
          <a:lumMod val="75000"/>
        </a:srgbClr>
      </a:solidFill>
    </a:ln>
  </c:spPr>
  <c:txPr>
    <a:bodyPr/>
    <a:lstStyle/>
    <a:p>
      <a:pPr>
        <a:defRPr sz="1030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/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rotX val="20"/>
      <c:rotY val="20"/>
      <c:perspective val="0"/>
    </c:view3D>
    <c:plotArea>
      <c:layout>
        <c:manualLayout>
          <c:layoutTarget val="inner"/>
          <c:xMode val="edge"/>
          <c:yMode val="edge"/>
          <c:x val="6.9847470238095524E-2"/>
          <c:y val="0.303178986605741"/>
          <c:w val="0.46380972764711081"/>
          <c:h val="0.42038331526285966"/>
        </c:manualLayout>
      </c:layout>
      <c:pie3DChart>
        <c:varyColors val="1"/>
        <c:ser>
          <c:idx val="0"/>
          <c:order val="0"/>
          <c:spPr>
            <a:solidFill>
              <a:srgbClr val="9999FF"/>
            </a:solidFill>
            <a:ln w="9882">
              <a:solidFill>
                <a:schemeClr val="tx1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explosion val="19"/>
          <c:dPt>
            <c:idx val="0"/>
            <c:spPr>
              <a:solidFill>
                <a:srgbClr val="00B050"/>
              </a:solidFill>
              <a:ln w="9882">
                <a:solidFill>
                  <a:schemeClr val="tx1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0070C0"/>
              </a:solidFill>
              <a:ln w="9882">
                <a:solidFill>
                  <a:schemeClr val="tx1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92D050"/>
              </a:solidFill>
              <a:ln w="9882">
                <a:solidFill>
                  <a:schemeClr val="tx1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rgbClr val="FF0000"/>
              </a:solidFill>
              <a:ln w="9882">
                <a:solidFill>
                  <a:schemeClr val="tx1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4"/>
            <c:spPr>
              <a:solidFill>
                <a:schemeClr val="accent5">
                  <a:lumMod val="40000"/>
                  <a:lumOff val="60000"/>
                </a:schemeClr>
              </a:solidFill>
              <a:ln w="9882">
                <a:solidFill>
                  <a:schemeClr val="tx1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5"/>
            <c:spPr>
              <a:solidFill>
                <a:schemeClr val="accent2">
                  <a:lumMod val="75000"/>
                </a:schemeClr>
              </a:solidFill>
              <a:ln w="9882">
                <a:solidFill>
                  <a:schemeClr val="tx1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6"/>
            <c:spPr>
              <a:solidFill>
                <a:srgbClr val="FFFF00"/>
              </a:solidFill>
              <a:ln w="9882">
                <a:solidFill>
                  <a:schemeClr val="tx1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7"/>
            <c:spPr>
              <a:solidFill>
                <a:srgbClr val="FFC000"/>
              </a:solidFill>
              <a:ln w="9882">
                <a:solidFill>
                  <a:schemeClr val="tx1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8"/>
            <c:spPr>
              <a:solidFill>
                <a:srgbClr val="CC00FF"/>
              </a:solidFill>
              <a:ln w="9882">
                <a:solidFill>
                  <a:schemeClr val="tx1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1.1659255488875281E-2"/>
                  <c:y val="-0.10119225169176969"/>
                </c:manualLayout>
              </c:layout>
              <c:dLblPos val="bestFit"/>
              <c:showPercent val="1"/>
            </c:dLbl>
            <c:dLbl>
              <c:idx val="1"/>
              <c:layout>
                <c:manualLayout>
                  <c:x val="-5.1405927518282976E-2"/>
                  <c:y val="-0.17683231218850246"/>
                </c:manualLayout>
              </c:layout>
              <c:dLblPos val="bestFit"/>
              <c:showPercent val="1"/>
            </c:dLbl>
            <c:dLbl>
              <c:idx val="2"/>
              <c:layout>
                <c:manualLayout>
                  <c:x val="-4.924321273561693E-2"/>
                  <c:y val="0.16743234516650998"/>
                </c:manualLayout>
              </c:layout>
              <c:dLblPos val="bestFit"/>
              <c:showPercent val="1"/>
            </c:dLbl>
            <c:dLbl>
              <c:idx val="3"/>
              <c:layout>
                <c:manualLayout>
                  <c:x val="-4.9443596336172332E-2"/>
                  <c:y val="7.6676464131122182E-2"/>
                </c:manualLayout>
              </c:layout>
              <c:dLblPos val="bestFit"/>
              <c:showPercent val="1"/>
            </c:dLbl>
            <c:dLbl>
              <c:idx val="4"/>
              <c:layout>
                <c:manualLayout>
                  <c:x val="5.1695632826117841E-3"/>
                  <c:y val="5.7758182848866933E-2"/>
                </c:manualLayout>
              </c:layout>
              <c:dLblPos val="bestFit"/>
              <c:showPercent val="1"/>
            </c:dLbl>
            <c:dLbl>
              <c:idx val="5"/>
              <c:layout>
                <c:manualLayout>
                  <c:x val="-1.362609550179854E-2"/>
                  <c:y val="8.4549824530361726E-3"/>
                </c:manualLayout>
              </c:layout>
              <c:dLblPos val="bestFit"/>
              <c:showPercent val="1"/>
            </c:dLbl>
            <c:dLbl>
              <c:idx val="6"/>
              <c:layout>
                <c:manualLayout>
                  <c:x val="-1.6926507126169783E-2"/>
                  <c:y val="-0.10787434342242802"/>
                </c:manualLayout>
              </c:layout>
              <c:dLblPos val="bestFit"/>
              <c:showPercent val="1"/>
            </c:dLbl>
            <c:dLbl>
              <c:idx val="7"/>
              <c:layout>
                <c:manualLayout>
                  <c:x val="1.6815720837093466E-3"/>
                  <c:y val="-6.0098433388711965E-2"/>
                </c:manualLayout>
              </c:layout>
              <c:dLblPos val="bestFit"/>
              <c:showPercent val="1"/>
            </c:dLbl>
            <c:dLbl>
              <c:idx val="8"/>
              <c:layout>
                <c:manualLayout>
                  <c:x val="5.9410557108754883E-2"/>
                  <c:y val="-8.2538429210955833E-2"/>
                </c:manualLayout>
              </c:layout>
              <c:dLblPos val="bestFit"/>
              <c:showPercent val="1"/>
            </c:dLbl>
            <c:dLbl>
              <c:idx val="9"/>
              <c:layout>
                <c:manualLayout>
                  <c:x val="2.1862601643365991E-2"/>
                  <c:y val="-7.7939625152171524E-2"/>
                </c:manualLayout>
              </c:layout>
              <c:dLblPos val="bestFit"/>
              <c:showPercent val="1"/>
            </c:dLbl>
            <c:numFmt formatCode="0.0%" sourceLinked="0"/>
            <c:spPr>
              <a:noFill/>
              <a:ln w="20590">
                <a:noFill/>
              </a:ln>
            </c:spPr>
            <c:txPr>
              <a:bodyPr/>
              <a:lstStyle/>
              <a:p>
                <a:pPr>
                  <a:defRPr sz="2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Sheet1!$A$1:$J$1</c:f>
              <c:strCache>
                <c:ptCount val="10"/>
                <c:pt idx="0">
                  <c:v>Обеспечение полисами ОМС-7</c:v>
                </c:pt>
                <c:pt idx="1">
                  <c:v>Лекарственное обеспечение-24 - (II)</c:v>
                </c:pt>
                <c:pt idx="2">
                  <c:v>Выбор врача-4</c:v>
                </c:pt>
                <c:pt idx="3">
                  <c:v>Отказ в медицинской помощи-25 - (I)</c:v>
                </c:pt>
                <c:pt idx="4">
                  <c:v>Организация работы в МО-20 -(III) </c:v>
                </c:pt>
                <c:pt idx="5">
                  <c:v>Выбор МО в системе ОМС-10</c:v>
                </c:pt>
                <c:pt idx="6">
                  <c:v>Взимание денежных средств по Программе ОМС-24 - (II)</c:v>
                </c:pt>
                <c:pt idx="7">
                  <c:v>Качество медицинской помощи-2</c:v>
                </c:pt>
                <c:pt idx="8">
                  <c:v>Этика и деонтология медработников-4</c:v>
                </c:pt>
                <c:pt idx="9">
                  <c:v>Прочие причины-13</c:v>
                </c:pt>
              </c:strCache>
            </c:strRef>
          </c:cat>
          <c:val>
            <c:numRef>
              <c:f>Sheet1!$A$2:$J$2</c:f>
              <c:numCache>
                <c:formatCode>General</c:formatCode>
                <c:ptCount val="10"/>
                <c:pt idx="0">
                  <c:v>7</c:v>
                </c:pt>
                <c:pt idx="1">
                  <c:v>24</c:v>
                </c:pt>
                <c:pt idx="2">
                  <c:v>4</c:v>
                </c:pt>
                <c:pt idx="3">
                  <c:v>25</c:v>
                </c:pt>
                <c:pt idx="4">
                  <c:v>20</c:v>
                </c:pt>
                <c:pt idx="5">
                  <c:v>10</c:v>
                </c:pt>
                <c:pt idx="6">
                  <c:v>24</c:v>
                </c:pt>
                <c:pt idx="7">
                  <c:v>2</c:v>
                </c:pt>
                <c:pt idx="8">
                  <c:v>4</c:v>
                </c:pt>
                <c:pt idx="9">
                  <c:v>13</c:v>
                </c:pt>
              </c:numCache>
            </c:numRef>
          </c:val>
        </c:ser>
      </c:pie3DChart>
      <c:spPr>
        <a:solidFill>
          <a:srgbClr val="FF388C">
            <a:lumMod val="20000"/>
            <a:lumOff val="80000"/>
          </a:srgbClr>
        </a:solidFill>
        <a:ln w="19766">
          <a:noFill/>
        </a:ln>
      </c:spPr>
    </c:plotArea>
    <c:legend>
      <c:legendPos val="r"/>
      <c:legendEntry>
        <c:idx val="8"/>
        <c:txPr>
          <a:bodyPr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</c:legendEntry>
      <c:layout>
        <c:manualLayout>
          <c:xMode val="edge"/>
          <c:yMode val="edge"/>
          <c:x val="0.5759234369945615"/>
          <c:y val="4.2454778663843701E-2"/>
          <c:w val="0.40255014730075894"/>
          <c:h val="0.94062294349038189"/>
        </c:manualLayout>
      </c:layout>
      <c:spPr>
        <a:noFill/>
        <a:ln w="19766">
          <a:noFill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</c:chart>
  <c:spPr>
    <a:solidFill>
      <a:srgbClr val="C0504D">
        <a:lumMod val="20000"/>
        <a:lumOff val="80000"/>
      </a:srgbClr>
    </a:solidFill>
    <a:ln>
      <a:solidFill>
        <a:srgbClr val="D092A7">
          <a:lumMod val="75000"/>
        </a:srgbClr>
      </a:solidFill>
    </a:ln>
  </c:spPr>
  <c:txPr>
    <a:bodyPr/>
    <a:lstStyle/>
    <a:p>
      <a:pPr>
        <a:defRPr sz="934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/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hPercent val="32"/>
      <c:depthPercent val="100"/>
      <c:rAngAx val="1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solidFill>
          <a:srgbClr val="F0A22E">
            <a:lumMod val="20000"/>
            <a:lumOff val="80000"/>
          </a:srgbClr>
        </a:solidFill>
        <a:ln w="12700">
          <a:solidFill>
            <a:srgbClr val="FFFFFF"/>
          </a:solidFill>
          <a:prstDash val="solid"/>
        </a:ln>
      </c:spPr>
    </c:sideWall>
    <c:backWall>
      <c:spPr>
        <a:solidFill>
          <a:srgbClr val="F0A22E">
            <a:lumMod val="20000"/>
            <a:lumOff val="80000"/>
          </a:srgbClr>
        </a:solidFill>
        <a:ln w="12700">
          <a:solidFill>
            <a:srgbClr val="FFFFFF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3044290597029851"/>
          <c:y val="3.1133020335095112E-2"/>
          <c:w val="0.89221158418800006"/>
          <c:h val="0.86160805414859887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получено средств</c:v>
                </c:pt>
              </c:strCache>
            </c:strRef>
          </c:tx>
          <c:spPr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 w="12692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8.2971556457473398E-3"/>
                  <c:y val="-1.9491453278303605E-2"/>
                </c:manualLayout>
              </c:layout>
              <c:showVal val="1"/>
            </c:dLbl>
            <c:dLbl>
              <c:idx val="1"/>
              <c:layout>
                <c:manualLayout>
                  <c:x val="-5.3914411003819374E-3"/>
                  <c:y val="-4.9778541753250707E-3"/>
                </c:manualLayout>
              </c:layout>
              <c:showVal val="1"/>
            </c:dLbl>
            <c:dLbl>
              <c:idx val="2"/>
              <c:layout>
                <c:manualLayout>
                  <c:x val="-1.4636679024459467E-2"/>
                  <c:y val="2.3767844791252105E-2"/>
                </c:manualLayout>
              </c:layout>
              <c:showVal val="1"/>
            </c:dLbl>
            <c:dLbl>
              <c:idx val="3"/>
              <c:layout>
                <c:manualLayout>
                  <c:x val="-1.719965288637397E-2"/>
                  <c:y val="2.1643578518550109E-2"/>
                </c:manualLayout>
              </c:layout>
              <c:showVal val="1"/>
            </c:dLbl>
            <c:dLbl>
              <c:idx val="4"/>
              <c:layout>
                <c:manualLayout>
                  <c:x val="-1.0896665076429416E-2"/>
                  <c:y val="1.108484435509097E-2"/>
                </c:manualLayout>
              </c:layout>
              <c:showVal val="1"/>
            </c:dLbl>
            <c:dLbl>
              <c:idx val="5"/>
              <c:layout>
                <c:manualLayout>
                  <c:xMode val="edge"/>
                  <c:yMode val="edge"/>
                  <c:x val="0.8751472320377095"/>
                  <c:y val="0.53184713375796056"/>
                </c:manualLayout>
              </c:layout>
              <c:showVal val="1"/>
            </c:dLbl>
            <c:numFmt formatCode="#,##0.0" sourceLinked="0"/>
            <c:spPr>
              <a:noFill/>
              <a:ln w="25384">
                <a:noFill/>
              </a:ln>
            </c:spPr>
            <c:txPr>
              <a:bodyPr rot="-3600000" vert="horz"/>
              <a:lstStyle/>
              <a:p>
                <a:pPr algn="ctr">
                  <a:defRPr sz="2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Sheet1!$B$1:$F$1</c:f>
              <c:strCache>
                <c:ptCount val="5"/>
                <c:pt idx="0">
                  <c:v>2008 г.</c:v>
                </c:pt>
                <c:pt idx="1">
                  <c:v>2009 г.</c:v>
                </c:pt>
                <c:pt idx="2">
                  <c:v>2010 г.</c:v>
                </c:pt>
                <c:pt idx="3">
                  <c:v>2011 г.</c:v>
                </c:pt>
                <c:pt idx="4">
                  <c:v>2012 г.</c:v>
                </c:pt>
              </c:strCache>
            </c:strRef>
          </c:cat>
          <c:val>
            <c:numRef>
              <c:f>Sheet1!$B$2:$F$2</c:f>
              <c:numCache>
                <c:formatCode>#,##0.0</c:formatCode>
                <c:ptCount val="5"/>
                <c:pt idx="0">
                  <c:v>82748.5</c:v>
                </c:pt>
                <c:pt idx="1">
                  <c:v>80771.600000000006</c:v>
                </c:pt>
                <c:pt idx="2">
                  <c:v>93383.6</c:v>
                </c:pt>
                <c:pt idx="3">
                  <c:v>93789.3</c:v>
                </c:pt>
                <c:pt idx="4">
                  <c:v>99966.9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оплачено</c:v>
                </c:pt>
              </c:strCache>
            </c:strRef>
          </c:tx>
          <c:spPr>
            <a:solidFill>
              <a:srgbClr val="CC99FF"/>
            </a:solidFill>
            <a:ln w="12692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3.7639089675356556E-2"/>
                  <c:y val="-6.7086158092659201E-3"/>
                </c:manualLayout>
              </c:layout>
              <c:showVal val="1"/>
            </c:dLbl>
            <c:dLbl>
              <c:idx val="1"/>
              <c:layout>
                <c:manualLayout>
                  <c:x val="5.1300905875070836E-2"/>
                  <c:y val="-4.1345725988007773E-2"/>
                </c:manualLayout>
              </c:layout>
              <c:showVal val="1"/>
            </c:dLbl>
            <c:dLbl>
              <c:idx val="2"/>
              <c:layout>
                <c:manualLayout>
                  <c:x val="3.1352608813773261E-2"/>
                  <c:y val="-4.3148562063379921E-2"/>
                </c:manualLayout>
              </c:layout>
              <c:showVal val="1"/>
            </c:dLbl>
            <c:dLbl>
              <c:idx val="3"/>
              <c:layout>
                <c:manualLayout>
                  <c:x val="3.8168378116717187E-2"/>
                  <c:y val="-9.8644743083468323E-3"/>
                </c:manualLayout>
              </c:layout>
              <c:showVal val="1"/>
            </c:dLbl>
            <c:dLbl>
              <c:idx val="4"/>
              <c:layout>
                <c:manualLayout>
                  <c:x val="1.7449975212838271E-2"/>
                  <c:y val="-1.834740454753055E-2"/>
                </c:manualLayout>
              </c:layout>
              <c:showVal val="1"/>
            </c:dLbl>
            <c:dLbl>
              <c:idx val="5"/>
              <c:layout>
                <c:manualLayout>
                  <c:xMode val="edge"/>
                  <c:yMode val="edge"/>
                  <c:x val="0.88692579505300362"/>
                  <c:y val="9.8726114649681548E-2"/>
                </c:manualLayout>
              </c:layout>
              <c:showVal val="1"/>
            </c:dLbl>
            <c:numFmt formatCode="#,##0.0" sourceLinked="0"/>
            <c:spPr>
              <a:noFill/>
              <a:ln w="25384">
                <a:noFill/>
              </a:ln>
            </c:spPr>
            <c:txPr>
              <a:bodyPr rot="-3600000" vert="horz"/>
              <a:lstStyle/>
              <a:p>
                <a:pPr algn="ctr">
                  <a:defRPr sz="2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Sheet1!$B$1:$F$1</c:f>
              <c:strCache>
                <c:ptCount val="5"/>
                <c:pt idx="0">
                  <c:v>2008 г.</c:v>
                </c:pt>
                <c:pt idx="1">
                  <c:v>2009 г.</c:v>
                </c:pt>
                <c:pt idx="2">
                  <c:v>2010 г.</c:v>
                </c:pt>
                <c:pt idx="3">
                  <c:v>2011 г.</c:v>
                </c:pt>
                <c:pt idx="4">
                  <c:v>2012 г.</c:v>
                </c:pt>
              </c:strCache>
            </c:strRef>
          </c:cat>
          <c:val>
            <c:numRef>
              <c:f>Sheet1!$B$3:$F$3</c:f>
              <c:numCache>
                <c:formatCode>#,##0.0</c:formatCode>
                <c:ptCount val="5"/>
                <c:pt idx="0">
                  <c:v>112496.3</c:v>
                </c:pt>
                <c:pt idx="1">
                  <c:v>158335.79999999999</c:v>
                </c:pt>
                <c:pt idx="2">
                  <c:v>157750.1</c:v>
                </c:pt>
                <c:pt idx="3">
                  <c:v>172921.5</c:v>
                </c:pt>
                <c:pt idx="4">
                  <c:v>244000</c:v>
                </c:pt>
              </c:numCache>
            </c:numRef>
          </c:val>
        </c:ser>
        <c:dLbls>
          <c:showVal val="1"/>
        </c:dLbls>
        <c:gapDepth val="0"/>
        <c:shape val="box"/>
        <c:axId val="96126848"/>
        <c:axId val="96128384"/>
        <c:axId val="0"/>
      </c:bar3DChart>
      <c:catAx>
        <c:axId val="96126848"/>
        <c:scaling>
          <c:orientation val="minMax"/>
        </c:scaling>
        <c:axPos val="b"/>
        <c:numFmt formatCode="General" sourceLinked="1"/>
        <c:tickLblPos val="low"/>
        <c:spPr>
          <a:ln w="31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6128384"/>
        <c:crosses val="autoZero"/>
        <c:auto val="1"/>
        <c:lblAlgn val="ctr"/>
        <c:lblOffset val="100"/>
        <c:tickLblSkip val="1"/>
        <c:tickMarkSkip val="1"/>
      </c:catAx>
      <c:valAx>
        <c:axId val="96128384"/>
        <c:scaling>
          <c:orientation val="minMax"/>
          <c:max val="200000"/>
        </c:scaling>
        <c:axPos val="l"/>
        <c:title>
          <c:tx>
            <c:rich>
              <a:bodyPr/>
              <a:lstStyle/>
              <a:p>
                <a:pPr>
                  <a:defRPr sz="1600" b="1" i="1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 sz="1600" i="1" dirty="0"/>
                  <a:t>сумма, тыс.руб.</a:t>
                </a:r>
              </a:p>
            </c:rich>
          </c:tx>
          <c:layout>
            <c:manualLayout>
              <c:xMode val="edge"/>
              <c:yMode val="edge"/>
              <c:x val="2.6462629269016793E-2"/>
              <c:y val="0.68562139907933661"/>
            </c:manualLayout>
          </c:layout>
          <c:spPr>
            <a:noFill/>
            <a:ln w="25384">
              <a:noFill/>
            </a:ln>
          </c:spPr>
        </c:title>
        <c:numFmt formatCode="#,##0" sourceLinked="0"/>
        <c:tickLblPos val="nextTo"/>
        <c:spPr>
          <a:ln w="31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6126848"/>
        <c:crosses val="autoZero"/>
        <c:crossBetween val="between"/>
        <c:majorUnit val="50000"/>
        <c:minorUnit val="50000"/>
      </c:valAx>
      <c:spPr>
        <a:solidFill>
          <a:srgbClr val="F0A22E">
            <a:lumMod val="20000"/>
            <a:lumOff val="80000"/>
          </a:srgbClr>
        </a:solidFill>
        <a:ln w="25390"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</c:legendEntry>
      <c:layout>
        <c:manualLayout>
          <c:xMode val="edge"/>
          <c:yMode val="edge"/>
          <c:x val="0.36703535521448388"/>
          <c:y val="0.85307423723149534"/>
          <c:w val="0.34157838084576325"/>
          <c:h val="0.14343926574668572"/>
        </c:manualLayout>
      </c:layout>
      <c:spPr>
        <a:noFill/>
        <a:ln w="25384">
          <a:noFill/>
        </a:ln>
      </c:spPr>
      <c:txPr>
        <a:bodyPr/>
        <a:lstStyle/>
        <a:p>
          <a:pPr>
            <a:defRPr sz="2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solidFill>
      <a:srgbClr val="C0504D">
        <a:lumMod val="20000"/>
        <a:lumOff val="80000"/>
      </a:srgbClr>
    </a:solidFill>
    <a:ln>
      <a:solidFill>
        <a:srgbClr val="D092A7">
          <a:lumMod val="75000"/>
        </a:srgbClr>
      </a:solidFill>
    </a:ln>
  </c:spPr>
  <c:txPr>
    <a:bodyPr/>
    <a:lstStyle/>
    <a:p>
      <a:pPr>
        <a:defRPr sz="800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Y val="190"/>
      <c:perspective val="0"/>
    </c:view3D>
    <c:plotArea>
      <c:layout>
        <c:manualLayout>
          <c:layoutTarget val="inner"/>
          <c:xMode val="edge"/>
          <c:yMode val="edge"/>
          <c:x val="9.0909090909091064E-2"/>
          <c:y val="0"/>
          <c:w val="0.61461136310334963"/>
          <c:h val="0.69972796924139369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solidFill>
              <a:srgbClr val="9999FF"/>
            </a:solidFill>
            <a:ln w="14143">
              <a:noFill/>
              <a:prstDash val="solid"/>
            </a:ln>
          </c:spPr>
          <c:dPt>
            <c:idx val="0"/>
            <c:spPr>
              <a:solidFill>
                <a:srgbClr val="CCFFFF"/>
              </a:solidFill>
              <a:ln w="14143">
                <a:noFill/>
                <a:prstDash val="solid"/>
              </a:ln>
            </c:spPr>
          </c:dPt>
          <c:dPt>
            <c:idx val="1"/>
            <c:spPr>
              <a:solidFill>
                <a:srgbClr val="FF99CC"/>
              </a:solidFill>
              <a:ln w="14143">
                <a:noFill/>
                <a:prstDash val="solid"/>
              </a:ln>
            </c:spPr>
          </c:dPt>
          <c:dPt>
            <c:idx val="2"/>
            <c:spPr>
              <a:solidFill>
                <a:srgbClr val="92D050"/>
              </a:solidFill>
              <a:ln w="14143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rgbClr val="CC99FF"/>
              </a:solidFill>
              <a:ln w="14143">
                <a:noFill/>
                <a:prstDash val="solid"/>
              </a:ln>
            </c:spPr>
          </c:dPt>
          <c:dPt>
            <c:idx val="4"/>
            <c:spPr>
              <a:solidFill>
                <a:srgbClr val="99CC00"/>
              </a:solidFill>
              <a:ln w="14143">
                <a:noFill/>
                <a:prstDash val="solid"/>
              </a:ln>
            </c:spPr>
          </c:dPt>
          <c:dPt>
            <c:idx val="5"/>
            <c:spPr>
              <a:solidFill>
                <a:srgbClr val="993366"/>
              </a:solidFill>
              <a:ln w="14143">
                <a:noFill/>
                <a:prstDash val="solid"/>
              </a:ln>
            </c:spPr>
          </c:dPt>
          <c:dPt>
            <c:idx val="6"/>
            <c:spPr>
              <a:solidFill>
                <a:srgbClr val="0066CC"/>
              </a:solidFill>
              <a:ln w="14143">
                <a:noFill/>
                <a:prstDash val="solid"/>
              </a:ln>
            </c:spPr>
          </c:dPt>
          <c:dPt>
            <c:idx val="7"/>
            <c:spPr>
              <a:solidFill>
                <a:srgbClr val="FF9900"/>
              </a:solidFill>
              <a:ln w="14143">
                <a:noFill/>
                <a:prstDash val="solid"/>
              </a:ln>
            </c:spPr>
          </c:dPt>
          <c:dLbls>
            <c:dLbl>
              <c:idx val="0"/>
              <c:layout>
                <c:manualLayout>
                  <c:x val="-0.17755622411687821"/>
                  <c:y val="0.14238687159961561"/>
                </c:manualLayout>
              </c:layout>
              <c:dLblPos val="bestFit"/>
              <c:showPercent val="1"/>
            </c:dLbl>
            <c:dLbl>
              <c:idx val="1"/>
              <c:layout>
                <c:manualLayout>
                  <c:x val="-0.17110910590571277"/>
                  <c:y val="-5.2675824568934682E-3"/>
                </c:manualLayout>
              </c:layout>
              <c:dLblPos val="bestFit"/>
              <c:showPercent val="1"/>
            </c:dLbl>
            <c:dLbl>
              <c:idx val="2"/>
              <c:layout>
                <c:manualLayout>
                  <c:x val="-1.2807786236931283E-2"/>
                  <c:y val="0.1499745078839797"/>
                </c:manualLayout>
              </c:layout>
              <c:tx>
                <c:rich>
                  <a:bodyPr/>
                  <a:lstStyle/>
                  <a:p>
                    <a:pPr>
                      <a:defRPr sz="1600" b="1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ru-RU" sz="1600"/>
                      <a:t>9</a:t>
                    </a:r>
                    <a:r>
                      <a:rPr lang="ru-RU" sz="1200"/>
                      <a:t>4,6%</a:t>
                    </a:r>
                  </a:p>
                </c:rich>
              </c:tx>
              <c:spPr>
                <a:solidFill>
                  <a:srgbClr val="FFFFFF"/>
                </a:solidFill>
                <a:ln w="3177">
                  <a:solidFill>
                    <a:srgbClr val="000000"/>
                  </a:solidFill>
                  <a:prstDash val="solid"/>
                </a:ln>
                <a:effectLst>
                  <a:outerShdw dist="35921" dir="2700000" algn="br">
                    <a:srgbClr val="000000"/>
                  </a:outerShdw>
                </a:effectLst>
              </c:spPr>
              <c:dLblPos val="bestFit"/>
            </c:dLbl>
            <c:dLbl>
              <c:idx val="3"/>
              <c:layout>
                <c:manualLayout>
                  <c:x val="0.25606819899773231"/>
                  <c:y val="5.3967931788559464E-2"/>
                </c:manualLayout>
              </c:layout>
              <c:dLblPos val="bestFit"/>
              <c:showPercent val="1"/>
            </c:dLbl>
            <c:dLbl>
              <c:idx val="4"/>
              <c:layout>
                <c:manualLayout>
                  <c:x val="0.2580483991497744"/>
                  <c:y val="0.19202743015699753"/>
                </c:manualLayout>
              </c:layout>
              <c:dLblPos val="bestFit"/>
              <c:showPercent val="1"/>
            </c:dLbl>
            <c:dLbl>
              <c:idx val="5"/>
              <c:layout>
                <c:manualLayout>
                  <c:x val="0.14149870678608911"/>
                  <c:y val="0.27837503227351768"/>
                </c:manualLayout>
              </c:layout>
              <c:dLblPos val="bestFit"/>
              <c:showPercent val="1"/>
            </c:dLbl>
            <c:dLbl>
              <c:idx val="6"/>
              <c:layout>
                <c:manualLayout>
                  <c:x val="-2.2199992677889659E-2"/>
                  <c:y val="0.27431595696034788"/>
                </c:manualLayout>
              </c:layout>
              <c:dLblPos val="bestFit"/>
              <c:showPercent val="1"/>
            </c:dLbl>
            <c:dLbl>
              <c:idx val="7"/>
              <c:layout>
                <c:manualLayout>
                  <c:x val="-0.17204870495556129"/>
                  <c:y val="0.27884047083562807"/>
                </c:manualLayout>
              </c:layout>
              <c:dLblPos val="bestFit"/>
              <c:showPercent val="1"/>
            </c:dLbl>
            <c:dLbl>
              <c:idx val="8"/>
              <c:dLblPos val="bestFit"/>
              <c:showPercent val="1"/>
            </c:dLbl>
            <c:numFmt formatCode="0.0%" sourceLinked="0"/>
            <c:spPr>
              <a:solidFill>
                <a:srgbClr val="FFFFFF"/>
              </a:solidFill>
              <a:ln w="3177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Sheet1!$B$1:$I$1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 кавказскийФО</c:v>
                </c:pt>
                <c:pt idx="4">
                  <c:v>Приволжский ФО</c:v>
                </c:pt>
                <c:pt idx="5">
                  <c:v>Уральский ФО</c:v>
                </c:pt>
                <c:pt idx="6">
                  <c:v>Сибирский ФО</c:v>
                </c:pt>
                <c:pt idx="7">
                  <c:v>Дальневосточный ФО</c:v>
                </c:pt>
              </c:strCache>
            </c:strRef>
          </c:cat>
          <c:val>
            <c:numRef>
              <c:f>Sheet1!$B$2:$I$2</c:f>
              <c:numCache>
                <c:formatCode>#,##0.0</c:formatCode>
                <c:ptCount val="8"/>
                <c:pt idx="0">
                  <c:v>6243.4</c:v>
                </c:pt>
                <c:pt idx="1">
                  <c:v>2160.3000000000002</c:v>
                </c:pt>
                <c:pt idx="2">
                  <c:v>231148.79999999999</c:v>
                </c:pt>
                <c:pt idx="3">
                  <c:v>2297.6</c:v>
                </c:pt>
                <c:pt idx="4">
                  <c:v>625.4</c:v>
                </c:pt>
                <c:pt idx="5">
                  <c:v>929.9</c:v>
                </c:pt>
                <c:pt idx="6">
                  <c:v>461</c:v>
                </c:pt>
                <c:pt idx="7">
                  <c:v>133.1</c:v>
                </c:pt>
              </c:numCache>
            </c:numRef>
          </c:val>
        </c:ser>
        <c:dLbls>
          <c:showPercent val="1"/>
        </c:dLbls>
      </c:pie3DChart>
      <c:spPr>
        <a:solidFill>
          <a:srgbClr val="FFFFFF"/>
        </a:solidFill>
        <a:ln w="14143">
          <a:solidFill>
            <a:srgbClr val="FFFFFF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1688317656790945"/>
          <c:y val="0"/>
          <c:w val="0.28181810444901206"/>
          <c:h val="0.97644287396938501"/>
        </c:manualLayout>
      </c:layout>
      <c:spPr>
        <a:solidFill>
          <a:srgbClr val="FFFFFF"/>
        </a:solidFill>
        <a:ln w="3177">
          <a:noFill/>
          <a:prstDash val="solid"/>
        </a:ln>
        <a:effectLst>
          <a:outerShdw dist="35921" dir="2700000" algn="br">
            <a:srgbClr val="000000"/>
          </a:outerShdw>
        </a:effectLst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1696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Y val="190"/>
      <c:perspective val="0"/>
    </c:view3D>
    <c:plotArea>
      <c:layout>
        <c:manualLayout>
          <c:layoutTarget val="inner"/>
          <c:xMode val="edge"/>
          <c:yMode val="edge"/>
          <c:x val="0"/>
          <c:y val="2.7082452608857562E-2"/>
          <c:w val="0.65471386762454686"/>
          <c:h val="0.71336757776738757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solidFill>
              <a:srgbClr val="9999FF"/>
            </a:solidFill>
            <a:ln w="12544">
              <a:noFill/>
              <a:prstDash val="solid"/>
            </a:ln>
          </c:spPr>
          <c:dPt>
            <c:idx val="0"/>
            <c:spPr>
              <a:solidFill>
                <a:srgbClr val="CCFFFF"/>
              </a:solidFill>
              <a:ln w="12544">
                <a:noFill/>
                <a:prstDash val="solid"/>
              </a:ln>
            </c:spPr>
          </c:dPt>
          <c:dPt>
            <c:idx val="1"/>
            <c:spPr>
              <a:solidFill>
                <a:srgbClr val="FF99CC"/>
              </a:solidFill>
              <a:ln w="12544">
                <a:noFill/>
                <a:prstDash val="solid"/>
              </a:ln>
            </c:spPr>
          </c:dPt>
          <c:dPt>
            <c:idx val="2"/>
            <c:spPr>
              <a:solidFill>
                <a:srgbClr val="92D050"/>
              </a:solidFill>
              <a:ln w="12544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rgbClr val="CC99FF"/>
              </a:solidFill>
              <a:ln w="12544">
                <a:noFill/>
                <a:prstDash val="solid"/>
              </a:ln>
            </c:spPr>
          </c:dPt>
          <c:dPt>
            <c:idx val="4"/>
            <c:spPr>
              <a:solidFill>
                <a:srgbClr val="99CC00"/>
              </a:solidFill>
              <a:ln w="12544">
                <a:noFill/>
                <a:prstDash val="solid"/>
              </a:ln>
            </c:spPr>
          </c:dPt>
          <c:dPt>
            <c:idx val="5"/>
            <c:spPr>
              <a:solidFill>
                <a:srgbClr val="993366"/>
              </a:solidFill>
              <a:ln w="12544">
                <a:noFill/>
                <a:prstDash val="solid"/>
              </a:ln>
            </c:spPr>
          </c:dPt>
          <c:dPt>
            <c:idx val="6"/>
            <c:spPr>
              <a:solidFill>
                <a:srgbClr val="0066CC"/>
              </a:solidFill>
              <a:ln w="12544">
                <a:noFill/>
                <a:prstDash val="solid"/>
              </a:ln>
            </c:spPr>
          </c:dPt>
          <c:dPt>
            <c:idx val="7"/>
            <c:spPr>
              <a:solidFill>
                <a:srgbClr val="FF9900"/>
              </a:solidFill>
              <a:ln w="12544">
                <a:noFill/>
                <a:prstDash val="solid"/>
              </a:ln>
            </c:spPr>
          </c:dPt>
          <c:dLbls>
            <c:dLbl>
              <c:idx val="0"/>
              <c:layout>
                <c:manualLayout>
                  <c:x val="-0.13262255179417767"/>
                  <c:y val="0.10139961700733781"/>
                </c:manualLayout>
              </c:layout>
              <c:dLblPos val="bestFit"/>
              <c:showPercent val="1"/>
            </c:dLbl>
            <c:dLbl>
              <c:idx val="1"/>
              <c:layout>
                <c:manualLayout>
                  <c:x val="-0.1110258373430939"/>
                  <c:y val="-4.7338648942989916E-3"/>
                </c:manualLayout>
              </c:layout>
              <c:dLblPos val="bestFit"/>
              <c:showPercent val="1"/>
            </c:dLbl>
            <c:dLbl>
              <c:idx val="2"/>
              <c:layout>
                <c:manualLayout>
                  <c:x val="1.4909419727986827E-3"/>
                  <c:y val="0.16120945106314491"/>
                </c:manualLayout>
              </c:layout>
              <c:dLblPos val="bestFit"/>
              <c:showPercent val="1"/>
            </c:dLbl>
            <c:dLbl>
              <c:idx val="3"/>
              <c:layout>
                <c:manualLayout>
                  <c:x val="0.18015013322589249"/>
                  <c:y val="1.8619798592893918E-2"/>
                </c:manualLayout>
              </c:layout>
              <c:dLblPos val="bestFit"/>
              <c:showPercent val="1"/>
            </c:dLbl>
            <c:dLbl>
              <c:idx val="4"/>
              <c:layout>
                <c:manualLayout>
                  <c:x val="0.31214013083606296"/>
                  <c:y val="0.17369543124469841"/>
                </c:manualLayout>
              </c:layout>
              <c:dLblPos val="bestFit"/>
              <c:showPercent val="1"/>
            </c:dLbl>
            <c:dLbl>
              <c:idx val="5"/>
              <c:layout>
                <c:manualLayout>
                  <c:x val="0.20346638881348869"/>
                  <c:y val="0.22436461853314918"/>
                </c:manualLayout>
              </c:layout>
              <c:dLblPos val="bestFit"/>
              <c:showPercent val="1"/>
            </c:dLbl>
            <c:dLbl>
              <c:idx val="6"/>
              <c:layout>
                <c:manualLayout>
                  <c:x val="7.910599279156022E-2"/>
                  <c:y val="0.22362306018976055"/>
                </c:manualLayout>
              </c:layout>
              <c:dLblPos val="bestFit"/>
              <c:showPercent val="1"/>
            </c:dLbl>
            <c:dLbl>
              <c:idx val="7"/>
              <c:layout>
                <c:manualLayout>
                  <c:x val="-5.5843903966995199E-2"/>
                  <c:y val="0.20022040275821909"/>
                </c:manualLayout>
              </c:layout>
              <c:numFmt formatCode="0.00%" sourceLinked="0"/>
              <c:spPr>
                <a:solidFill>
                  <a:srgbClr val="FFFFFF"/>
                </a:solidFill>
                <a:ln w="3173">
                  <a:solidFill>
                    <a:srgbClr val="000000"/>
                  </a:solidFill>
                  <a:prstDash val="solid"/>
                </a:ln>
                <a:effectLst>
                  <a:outerShdw dist="35921" dir="2700000" algn="br">
                    <a:srgbClr val="000000"/>
                  </a:outerShdw>
                </a:effectLst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Percent val="1"/>
            </c:dLbl>
            <c:numFmt formatCode="0.0%" sourceLinked="0"/>
            <c:spPr>
              <a:solidFill>
                <a:srgbClr val="FFFFFF"/>
              </a:solidFill>
              <a:ln w="3173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Sheet1!$B$1:$I$1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 кавказскийФО</c:v>
                </c:pt>
                <c:pt idx="4">
                  <c:v>Приволжский ФО</c:v>
                </c:pt>
                <c:pt idx="5">
                  <c:v>Уральский ФО</c:v>
                </c:pt>
                <c:pt idx="6">
                  <c:v>Сибирский ФО</c:v>
                </c:pt>
                <c:pt idx="7">
                  <c:v>Дальневосточный ФО</c:v>
                </c:pt>
              </c:strCache>
            </c:strRef>
          </c:cat>
          <c:val>
            <c:numRef>
              <c:f>Sheet1!$B$2:$I$2</c:f>
              <c:numCache>
                <c:formatCode>#,##0.0</c:formatCode>
                <c:ptCount val="8"/>
                <c:pt idx="0">
                  <c:v>4131.2</c:v>
                </c:pt>
                <c:pt idx="1">
                  <c:v>2826.5</c:v>
                </c:pt>
                <c:pt idx="2">
                  <c:v>161810.9</c:v>
                </c:pt>
                <c:pt idx="3">
                  <c:v>2398.8000000000002</c:v>
                </c:pt>
                <c:pt idx="4">
                  <c:v>465.6</c:v>
                </c:pt>
                <c:pt idx="5">
                  <c:v>792</c:v>
                </c:pt>
                <c:pt idx="6">
                  <c:v>438</c:v>
                </c:pt>
                <c:pt idx="7">
                  <c:v>57.3</c:v>
                </c:pt>
              </c:numCache>
            </c:numRef>
          </c:val>
        </c:ser>
        <c:dLbls>
          <c:showPercent val="1"/>
        </c:dLbls>
      </c:pie3DChart>
      <c:spPr>
        <a:solidFill>
          <a:srgbClr val="FFFFFF"/>
        </a:solidFill>
        <a:ln w="12544">
          <a:solidFill>
            <a:srgbClr val="FFFFFF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9369466418838621"/>
          <c:y val="0"/>
          <c:w val="0.30630533581161518"/>
          <c:h val="0.96028861949811872"/>
        </c:manualLayout>
      </c:layout>
      <c:spPr>
        <a:solidFill>
          <a:srgbClr val="FFFFFF"/>
        </a:solidFill>
        <a:ln w="3173">
          <a:noFill/>
          <a:prstDash val="solid"/>
        </a:ln>
        <a:effectLst>
          <a:outerShdw dist="35921" dir="2700000" algn="br">
            <a:srgbClr val="000000"/>
          </a:outerShdw>
        </a:effectLst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1554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Y val="200"/>
      <c:perspective val="0"/>
    </c:view3D>
    <c:plotArea>
      <c:layout>
        <c:manualLayout>
          <c:layoutTarget val="inner"/>
          <c:xMode val="edge"/>
          <c:yMode val="edge"/>
          <c:x val="0.16866094393511433"/>
          <c:y val="0.10713767079746728"/>
          <c:w val="0.79324404178648422"/>
          <c:h val="0.5431905988409524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solidFill>
              <a:srgbClr val="9999FF"/>
            </a:solidFill>
            <a:ln w="14137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solidFill>
                <a:srgbClr val="CCFFFF"/>
              </a:solidFill>
              <a:ln w="14137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99CC"/>
              </a:solidFill>
              <a:ln w="14137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92D050"/>
              </a:solidFill>
              <a:ln w="14137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rgbClr val="CC99FF"/>
              </a:solidFill>
              <a:ln w="14137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4"/>
            <c:spPr>
              <a:solidFill>
                <a:srgbClr val="99CC00"/>
              </a:solidFill>
              <a:ln w="14137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5"/>
            <c:spPr>
              <a:solidFill>
                <a:srgbClr val="993366"/>
              </a:solidFill>
              <a:ln w="14137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6"/>
            <c:spPr>
              <a:solidFill>
                <a:srgbClr val="0066CC"/>
              </a:solidFill>
              <a:ln w="14137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7"/>
            <c:spPr>
              <a:solidFill>
                <a:srgbClr val="FF9900"/>
              </a:solidFill>
              <a:ln w="14137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6294336790249797"/>
                  <c:y val="0.21139546961116576"/>
                </c:manualLayout>
              </c:layout>
              <c:dLblPos val="bestFit"/>
              <c:showPercent val="1"/>
            </c:dLbl>
            <c:dLbl>
              <c:idx val="1"/>
              <c:layout>
                <c:manualLayout>
                  <c:x val="-0.11368522057923533"/>
                  <c:y val="5.0517181372340833E-2"/>
                </c:manualLayout>
              </c:layout>
              <c:dLblPos val="bestFit"/>
              <c:showPercent val="1"/>
            </c:dLbl>
            <c:dLbl>
              <c:idx val="2"/>
              <c:layout>
                <c:manualLayout>
                  <c:x val="1.3900107693426474E-2"/>
                  <c:y val="0.12422596703791747"/>
                </c:manualLayout>
              </c:layout>
              <c:dLblPos val="bestFit"/>
              <c:showPercent val="1"/>
            </c:dLbl>
            <c:dLbl>
              <c:idx val="3"/>
              <c:layout>
                <c:manualLayout>
                  <c:x val="0.19758782657177873"/>
                  <c:y val="5.6549265801234296E-2"/>
                </c:manualLayout>
              </c:layout>
              <c:dLblPos val="bestFit"/>
              <c:showPercent val="1"/>
            </c:dLbl>
            <c:dLbl>
              <c:idx val="4"/>
              <c:layout>
                <c:manualLayout>
                  <c:x val="0.2600753745342258"/>
                  <c:y val="0.14083403463200009"/>
                </c:manualLayout>
              </c:layout>
              <c:tx>
                <c:rich>
                  <a:bodyPr/>
                  <a:lstStyle/>
                  <a:p>
                    <a:pPr>
                      <a:defRPr sz="1600" b="1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ru-RU" sz="1600"/>
                      <a:t>0</a:t>
                    </a:r>
                    <a:r>
                      <a:rPr lang="ru-RU" sz="1200"/>
                      <a:t>,9%</a:t>
                    </a:r>
                  </a:p>
                </c:rich>
              </c:tx>
              <c:spPr>
                <a:solidFill>
                  <a:srgbClr val="FFFFFF"/>
                </a:solidFill>
                <a:ln w="3173">
                  <a:solidFill>
                    <a:srgbClr val="000000"/>
                  </a:solidFill>
                  <a:prstDash val="solid"/>
                </a:ln>
                <a:effectLst>
                  <a:outerShdw dist="35921" dir="2700000" algn="br">
                    <a:srgbClr val="000000"/>
                  </a:outerShdw>
                </a:effectLst>
              </c:spPr>
              <c:dLblPos val="bestFit"/>
            </c:dLbl>
            <c:dLbl>
              <c:idx val="5"/>
              <c:layout>
                <c:manualLayout>
                  <c:x val="0.16008244473310934"/>
                  <c:y val="0.24589087054618144"/>
                </c:manualLayout>
              </c:layout>
              <c:dLblPos val="bestFit"/>
              <c:showPercent val="1"/>
            </c:dLbl>
            <c:dLbl>
              <c:idx val="6"/>
              <c:layout>
                <c:manualLayout>
                  <c:x val="4.8161991640695824E-2"/>
                  <c:y val="0.28667206886987429"/>
                </c:manualLayout>
              </c:layout>
              <c:dLblPos val="bestFit"/>
              <c:showPercent val="1"/>
            </c:dLbl>
            <c:dLbl>
              <c:idx val="7"/>
              <c:layout>
                <c:manualLayout>
                  <c:x val="-8.624000022596813E-2"/>
                  <c:y val="0.2833063533820685"/>
                </c:manualLayout>
              </c:layout>
              <c:dLblPos val="bestFit"/>
              <c:showPercent val="1"/>
            </c:dLbl>
            <c:numFmt formatCode="0.0%" sourceLinked="0"/>
            <c:spPr>
              <a:solidFill>
                <a:srgbClr val="FFFFFF"/>
              </a:solidFill>
              <a:ln w="3173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Sheet1!$B$1:$I$1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 кавказскийФО</c:v>
                </c:pt>
                <c:pt idx="4">
                  <c:v>Приволжский ФО</c:v>
                </c:pt>
                <c:pt idx="5">
                  <c:v>Уральский ФО</c:v>
                </c:pt>
                <c:pt idx="6">
                  <c:v>Сибирский ФО</c:v>
                </c:pt>
                <c:pt idx="7">
                  <c:v>Дальневосточный ФО</c:v>
                </c:pt>
              </c:strCache>
            </c:strRef>
          </c:cat>
          <c:val>
            <c:numRef>
              <c:f>Sheet1!$B$2:$I$2</c:f>
              <c:numCache>
                <c:formatCode>#,##0.0</c:formatCode>
                <c:ptCount val="8"/>
                <c:pt idx="0">
                  <c:v>4282.1000000000004</c:v>
                </c:pt>
                <c:pt idx="1">
                  <c:v>1814.2</c:v>
                </c:pt>
                <c:pt idx="2">
                  <c:v>81207.899999999994</c:v>
                </c:pt>
                <c:pt idx="3">
                  <c:v>8107.9</c:v>
                </c:pt>
                <c:pt idx="4">
                  <c:v>845.5</c:v>
                </c:pt>
                <c:pt idx="5">
                  <c:v>1954.6</c:v>
                </c:pt>
                <c:pt idx="6">
                  <c:v>1037</c:v>
                </c:pt>
                <c:pt idx="7">
                  <c:v>717.7</c:v>
                </c:pt>
              </c:numCache>
            </c:numRef>
          </c:val>
        </c:ser>
        <c:dLbls>
          <c:showPercent val="1"/>
        </c:dLbls>
      </c:pie3DChart>
      <c:spPr>
        <a:solidFill>
          <a:srgbClr val="FFFFFF"/>
        </a:solidFill>
        <a:ln w="14137">
          <a:solidFill>
            <a:srgbClr val="FFFFFF"/>
          </a:solidFill>
          <a:prstDash val="solid"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1254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Y val="200"/>
      <c:perspective val="0"/>
    </c:view3D>
    <c:plotArea>
      <c:layout>
        <c:manualLayout>
          <c:layoutTarget val="inner"/>
          <c:xMode val="edge"/>
          <c:yMode val="edge"/>
          <c:x val="0.14049586776859521"/>
          <c:y val="7.7777777777777779E-2"/>
          <c:w val="0.81917693655026591"/>
          <c:h val="0.58167656674494572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solidFill>
              <a:srgbClr val="9999FF"/>
            </a:solidFill>
            <a:ln w="14132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solidFill>
                <a:srgbClr val="CCFFFF"/>
              </a:solidFill>
              <a:ln w="14132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99CC"/>
              </a:solidFill>
              <a:ln w="14132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92D050"/>
              </a:solidFill>
              <a:ln w="14132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rgbClr val="CC99FF"/>
              </a:solidFill>
              <a:ln w="14132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4"/>
            <c:spPr>
              <a:solidFill>
                <a:srgbClr val="99CC00"/>
              </a:solidFill>
              <a:ln w="14132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5"/>
            <c:spPr>
              <a:solidFill>
                <a:srgbClr val="993366"/>
              </a:solidFill>
              <a:ln w="14132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6"/>
            <c:spPr>
              <a:solidFill>
                <a:srgbClr val="0066CC"/>
              </a:solidFill>
              <a:ln w="14132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7"/>
            <c:spPr>
              <a:solidFill>
                <a:srgbClr val="FF9900"/>
              </a:solidFill>
              <a:ln w="14132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8696027225053791"/>
                  <c:y val="-8.7539715430308019E-3"/>
                </c:manualLayout>
              </c:layout>
              <c:dLblPos val="bestFit"/>
              <c:showPercent val="1"/>
            </c:dLbl>
            <c:dLbl>
              <c:idx val="1"/>
              <c:layout>
                <c:manualLayout>
                  <c:x val="-0.12497199122654759"/>
                  <c:y val="-0.14222176175346501"/>
                </c:manualLayout>
              </c:layout>
              <c:dLblPos val="bestFit"/>
              <c:showPercent val="1"/>
            </c:dLbl>
            <c:dLbl>
              <c:idx val="2"/>
              <c:layout>
                <c:manualLayout>
                  <c:x val="3.7356457200255794E-2"/>
                  <c:y val="0.1833078124948084"/>
                </c:manualLayout>
              </c:layout>
              <c:dLblPos val="bestFit"/>
              <c:showPercent val="1"/>
            </c:dLbl>
            <c:dLbl>
              <c:idx val="3"/>
              <c:layout>
                <c:manualLayout>
                  <c:x val="0.23344221250900787"/>
                  <c:y val="3.4306764286043193E-2"/>
                </c:manualLayout>
              </c:layout>
              <c:dLblPos val="bestFit"/>
              <c:showPercent val="1"/>
            </c:dLbl>
            <c:dLbl>
              <c:idx val="4"/>
              <c:layout>
                <c:manualLayout>
                  <c:x val="0.35375501659486952"/>
                  <c:y val="0.19824469309757362"/>
                </c:manualLayout>
              </c:layout>
              <c:dLblPos val="bestFit"/>
              <c:showPercent val="1"/>
            </c:dLbl>
            <c:dLbl>
              <c:idx val="5"/>
              <c:layout>
                <c:manualLayout>
                  <c:x val="0.21339897643055139"/>
                  <c:y val="0.23745498917898444"/>
                </c:manualLayout>
              </c:layout>
              <c:dLblPos val="bestFit"/>
              <c:showPercent val="1"/>
            </c:dLbl>
            <c:dLbl>
              <c:idx val="6"/>
              <c:layout>
                <c:manualLayout>
                  <c:x val="3.6814574029949691E-2"/>
                  <c:y val="0.25272735644886479"/>
                </c:manualLayout>
              </c:layout>
              <c:dLblPos val="bestFit"/>
              <c:showPercent val="1"/>
            </c:dLbl>
            <c:dLbl>
              <c:idx val="7"/>
              <c:layout>
                <c:manualLayout>
                  <c:x val="-0.15219914895407621"/>
                  <c:y val="0.15870562232352534"/>
                </c:manualLayout>
              </c:layout>
              <c:dLblPos val="bestFit"/>
              <c:showPercent val="1"/>
            </c:dLbl>
            <c:numFmt formatCode="0.0%" sourceLinked="0"/>
            <c:spPr>
              <a:solidFill>
                <a:srgbClr val="FFFFFF"/>
              </a:solidFill>
              <a:ln w="3172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Sheet1!$B$1:$I$1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 кавказскийФО</c:v>
                </c:pt>
                <c:pt idx="4">
                  <c:v>Приволжский ФО</c:v>
                </c:pt>
                <c:pt idx="5">
                  <c:v>Уральский ФО</c:v>
                </c:pt>
                <c:pt idx="6">
                  <c:v>Сибирский ФО</c:v>
                </c:pt>
                <c:pt idx="7">
                  <c:v>Дальневосточный ФО</c:v>
                </c:pt>
              </c:strCache>
            </c:strRef>
          </c:cat>
          <c:val>
            <c:numRef>
              <c:f>Sheet1!$B$2:$I$2</c:f>
              <c:numCache>
                <c:formatCode>#,##0.0</c:formatCode>
                <c:ptCount val="8"/>
                <c:pt idx="0">
                  <c:v>4506.4000000000005</c:v>
                </c:pt>
                <c:pt idx="1">
                  <c:v>1510.3</c:v>
                </c:pt>
                <c:pt idx="2">
                  <c:v>77673.7</c:v>
                </c:pt>
                <c:pt idx="3">
                  <c:v>6321.3</c:v>
                </c:pt>
                <c:pt idx="4">
                  <c:v>878.6</c:v>
                </c:pt>
                <c:pt idx="5">
                  <c:v>1656</c:v>
                </c:pt>
                <c:pt idx="6">
                  <c:v>771.8</c:v>
                </c:pt>
                <c:pt idx="7">
                  <c:v>471.2</c:v>
                </c:pt>
              </c:numCache>
            </c:numRef>
          </c:val>
        </c:ser>
        <c:dLbls>
          <c:showPercent val="1"/>
        </c:dLbls>
      </c:pie3DChart>
      <c:spPr>
        <a:solidFill>
          <a:srgbClr val="FFFFFF"/>
        </a:solidFill>
        <a:ln w="14132">
          <a:solidFill>
            <a:srgbClr val="FFFFFF"/>
          </a:solidFill>
          <a:prstDash val="solid"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1254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hPercent val="47"/>
      <c:depthPercent val="10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25400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сумма по счетам за медицинскую помощь, оказанную в медицинских организациях РА застрахованным в других субъектах РФ</c:v>
                </c:pt>
              </c:strCache>
            </c:strRef>
          </c:tx>
          <c:spPr>
            <a:solidFill>
              <a:srgbClr val="FFFF00"/>
            </a:solidFill>
            <a:ln w="14106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-1.1702694002872361E-3"/>
                  <c:y val="0.18491705527100746"/>
                </c:manualLayout>
              </c:layout>
              <c:spPr>
                <a:solidFill>
                  <a:srgbClr val="FFFFFF"/>
                </a:solidFill>
                <a:ln w="3172">
                  <a:solidFill>
                    <a:srgbClr val="000000"/>
                  </a:solidFill>
                  <a:prstDash val="solid"/>
                </a:ln>
                <a:effectLst>
                  <a:outerShdw dist="35921" dir="2700000" algn="br">
                    <a:srgbClr val="000000"/>
                  </a:outerShdw>
                </a:effectLst>
              </c:spPr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Val val="1"/>
            </c:dLbl>
            <c:spPr>
              <a:solidFill>
                <a:srgbClr val="FFFFFF"/>
              </a:solidFill>
              <a:ln w="3172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Sheet1!$B$1:$B$1</c:f>
              <c:strCache>
                <c:ptCount val="1"/>
                <c:pt idx="0">
                  <c:v>Центральный ФО</c:v>
                </c:pt>
              </c:strCache>
            </c:strRef>
          </c:cat>
          <c:val>
            <c:numRef>
              <c:f>Sheet1!$B$2:$B$2</c:f>
              <c:numCache>
                <c:formatCode>#,##0.0</c:formatCode>
                <c:ptCount val="1"/>
                <c:pt idx="0">
                  <c:v>1273.3399999999999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сумма по счетам за медицинскую помощь, оказанную жителям РА за пределами территории страхования</c:v>
                </c:pt>
              </c:strCache>
            </c:strRef>
          </c:tx>
          <c:spPr>
            <a:solidFill>
              <a:srgbClr val="00B050"/>
            </a:solidFill>
            <a:ln w="14106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3.2901252909425127E-4"/>
                  <c:y val="0.17149491629080346"/>
                </c:manualLayout>
              </c:layout>
              <c:showVal val="1"/>
            </c:dLbl>
            <c:spPr>
              <a:solidFill>
                <a:srgbClr val="FFFFFF"/>
              </a:solidFill>
              <a:ln w="3172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Sheet1!$B$1:$B$1</c:f>
              <c:strCache>
                <c:ptCount val="1"/>
                <c:pt idx="0">
                  <c:v>Центральный ФО</c:v>
                </c:pt>
              </c:strCache>
            </c:strRef>
          </c:cat>
          <c:val>
            <c:numRef>
              <c:f>Sheet1!$B$3:$B$3</c:f>
              <c:numCache>
                <c:formatCode>#,##0.0</c:formatCode>
                <c:ptCount val="1"/>
                <c:pt idx="0">
                  <c:v>2195.8300000000022</c:v>
                </c:pt>
              </c:numCache>
            </c:numRef>
          </c:val>
        </c:ser>
        <c:dLbls>
          <c:showVal val="1"/>
        </c:dLbls>
        <c:gapDepth val="0"/>
        <c:shape val="box"/>
        <c:axId val="97848704"/>
        <c:axId val="97866880"/>
        <c:axId val="0"/>
      </c:bar3DChart>
      <c:catAx>
        <c:axId val="97848704"/>
        <c:scaling>
          <c:orientation val="minMax"/>
        </c:scaling>
        <c:delete val="1"/>
        <c:axPos val="b"/>
        <c:tickLblPos val="none"/>
        <c:crossAx val="97866880"/>
        <c:crosses val="autoZero"/>
        <c:auto val="1"/>
        <c:lblAlgn val="ctr"/>
        <c:lblOffset val="100"/>
      </c:catAx>
      <c:valAx>
        <c:axId val="97866880"/>
        <c:scaling>
          <c:orientation val="minMax"/>
          <c:max val="2000"/>
          <c:min val="0"/>
        </c:scaling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 sz="1200"/>
                  <a:t>сумма, тыс.руб.</a:t>
                </a:r>
              </a:p>
            </c:rich>
          </c:tx>
          <c:layout>
            <c:manualLayout>
              <c:xMode val="edge"/>
              <c:yMode val="edge"/>
              <c:x val="2.7030777261491168E-2"/>
              <c:y val="0.20512938359247829"/>
            </c:manualLayout>
          </c:layout>
          <c:spPr>
            <a:noFill/>
            <a:ln w="28213">
              <a:noFill/>
            </a:ln>
          </c:spPr>
        </c:title>
        <c:numFmt formatCode="#,##0.0" sourceLinked="1"/>
        <c:tickLblPos val="nextTo"/>
        <c:spPr>
          <a:ln w="352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7848704"/>
        <c:crosses val="autoZero"/>
        <c:crossBetween val="between"/>
        <c:majorUnit val="500"/>
        <c:minorUnit val="500"/>
      </c:valAx>
      <c:spPr>
        <a:noFill/>
        <a:ln w="25379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470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hPercent val="47"/>
      <c:depthPercent val="10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25400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4517270877541833"/>
          <c:y val="3.7727289560419285E-2"/>
          <c:w val="0.75069002469366175"/>
          <c:h val="0.80952380952380965"/>
        </c:manualLayout>
      </c:layout>
      <c:bar3D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сумма по счетам за медицинскую помощь, оказанную в медицинских организациях РА застрахованным в других субъектах РФ</c:v>
                </c:pt>
              </c:strCache>
            </c:strRef>
          </c:tx>
          <c:spPr>
            <a:solidFill>
              <a:srgbClr val="FFFF00"/>
            </a:solidFill>
            <a:ln w="12483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5.6467763804407146E-3"/>
                  <c:y val="0.16454909155773481"/>
                </c:manualLayout>
              </c:layout>
              <c:showVal val="1"/>
            </c:dLbl>
            <c:spPr>
              <a:solidFill>
                <a:srgbClr val="FFFFFF"/>
              </a:solidFill>
              <a:ln w="3170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Sheet1!$B$1:$B$1</c:f>
              <c:strCache>
                <c:ptCount val="1"/>
                <c:pt idx="0">
                  <c:v>Центральный ФО</c:v>
                </c:pt>
              </c:strCache>
            </c:strRef>
          </c:cat>
          <c:val>
            <c:numRef>
              <c:f>Sheet1!$B$2:$B$2</c:f>
              <c:numCache>
                <c:formatCode>#,##0.0</c:formatCode>
                <c:ptCount val="1"/>
                <c:pt idx="0">
                  <c:v>1174.5999999999999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сумма по счетам за медицинскую помощь, оказанную жителям РА за пределами территории страхования</c:v>
                </c:pt>
              </c:strCache>
            </c:strRef>
          </c:tx>
          <c:spPr>
            <a:solidFill>
              <a:srgbClr val="00B050"/>
            </a:solidFill>
            <a:ln w="12483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-2.9443594432212602E-3"/>
                  <c:y val="0.18360089697525672"/>
                </c:manualLayout>
              </c:layout>
              <c:showVal val="1"/>
            </c:dLbl>
            <c:spPr>
              <a:solidFill>
                <a:srgbClr val="FFFFFF"/>
              </a:solidFill>
              <a:ln w="3170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Sheet1!$B$1:$B$1</c:f>
              <c:strCache>
                <c:ptCount val="1"/>
                <c:pt idx="0">
                  <c:v>Центральный ФО</c:v>
                </c:pt>
              </c:strCache>
            </c:strRef>
          </c:cat>
          <c:val>
            <c:numRef>
              <c:f>Sheet1!$B$3:$B$3</c:f>
              <c:numCache>
                <c:formatCode>#,##0.0</c:formatCode>
                <c:ptCount val="1"/>
                <c:pt idx="0">
                  <c:v>1398</c:v>
                </c:pt>
              </c:numCache>
            </c:numRef>
          </c:val>
        </c:ser>
        <c:dLbls>
          <c:showVal val="1"/>
        </c:dLbls>
        <c:gapDepth val="0"/>
        <c:shape val="box"/>
        <c:axId val="97762304"/>
        <c:axId val="97768192"/>
        <c:axId val="0"/>
      </c:bar3DChart>
      <c:catAx>
        <c:axId val="97762304"/>
        <c:scaling>
          <c:orientation val="minMax"/>
        </c:scaling>
        <c:delete val="1"/>
        <c:axPos val="b"/>
        <c:tickLblPos val="none"/>
        <c:crossAx val="97768192"/>
        <c:crosses val="autoZero"/>
        <c:auto val="1"/>
        <c:lblAlgn val="ctr"/>
        <c:lblOffset val="100"/>
      </c:catAx>
      <c:valAx>
        <c:axId val="97768192"/>
        <c:scaling>
          <c:orientation val="minMax"/>
          <c:max val="2000"/>
          <c:min val="0"/>
        </c:scaling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 sz="1200" dirty="0"/>
                  <a:t>сумма, тыс.руб.</a:t>
                </a:r>
              </a:p>
            </c:rich>
          </c:tx>
          <c:layout>
            <c:manualLayout>
              <c:xMode val="edge"/>
              <c:yMode val="edge"/>
              <c:x val="0"/>
              <c:y val="0.15355020095702973"/>
            </c:manualLayout>
          </c:layout>
          <c:spPr>
            <a:noFill/>
            <a:ln w="24964">
              <a:noFill/>
            </a:ln>
          </c:spPr>
        </c:title>
        <c:numFmt formatCode="#,##0.0" sourceLinked="1"/>
        <c:tickLblPos val="nextTo"/>
        <c:spPr>
          <a:ln w="312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7762304"/>
        <c:crosses val="autoZero"/>
        <c:crossBetween val="between"/>
        <c:majorUnit val="500"/>
        <c:minorUnit val="500"/>
      </c:valAx>
      <c:spPr>
        <a:noFill/>
        <a:ln w="25358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419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hPercent val="51"/>
      <c:depthPercent val="10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25400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1781378270655797"/>
          <c:y val="3.4188034188034191E-2"/>
          <c:w val="0.77097386448497773"/>
          <c:h val="0.93284204859008124"/>
        </c:manualLayout>
      </c:layout>
      <c:bar3D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сумма по счетам за медицинскую помощь, оказанную в медицинских организациях РА застрахованным в других субъектах РФ</c:v>
                </c:pt>
              </c:strCache>
            </c:strRef>
          </c:tx>
          <c:spPr>
            <a:solidFill>
              <a:srgbClr val="FFFF00"/>
            </a:solidFill>
            <a:ln w="14184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0295291555708816E-2"/>
                  <c:y val="0.15390709882195369"/>
                </c:manualLayout>
              </c:layout>
              <c:showVal val="1"/>
            </c:dLbl>
            <c:spPr>
              <a:solidFill>
                <a:srgbClr val="FFFFFF"/>
              </a:solidFill>
              <a:ln w="3180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Sheet1!$B$1:$B$1</c:f>
              <c:strCache>
                <c:ptCount val="1"/>
                <c:pt idx="0">
                  <c:v>Южный ФО</c:v>
                </c:pt>
              </c:strCache>
            </c:strRef>
          </c:cat>
          <c:val>
            <c:numRef>
              <c:f>Sheet1!$B$2:$B$2</c:f>
              <c:numCache>
                <c:formatCode>#,##0.0</c:formatCode>
                <c:ptCount val="1"/>
                <c:pt idx="0">
                  <c:v>1408.74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сумма по счетам за медицинскую помощь, оказанную жителям РА за пределами территории страхования</c:v>
                </c:pt>
              </c:strCache>
            </c:strRef>
          </c:tx>
          <c:spPr>
            <a:solidFill>
              <a:srgbClr val="00B050"/>
            </a:solidFill>
            <a:ln w="14184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-1.1405508617991691E-3"/>
                  <c:y val="0.18276139901117425"/>
                </c:manualLayout>
              </c:layout>
              <c:spPr>
                <a:solidFill>
                  <a:srgbClr val="FFFFFF"/>
                </a:solidFill>
                <a:ln w="3180">
                  <a:solidFill>
                    <a:srgbClr val="000000"/>
                  </a:solidFill>
                  <a:prstDash val="solid"/>
                </a:ln>
                <a:effectLst>
                  <a:outerShdw dist="35921" dir="2700000" algn="br">
                    <a:srgbClr val="000000"/>
                  </a:outerShdw>
                </a:effectLst>
              </c:spPr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Val val="1"/>
            </c:dLbl>
            <c:spPr>
              <a:solidFill>
                <a:srgbClr val="FFFFFF"/>
              </a:solidFill>
              <a:ln w="28366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Sheet1!$B$1:$B$1</c:f>
              <c:strCache>
                <c:ptCount val="1"/>
                <c:pt idx="0">
                  <c:v>Южный ФО</c:v>
                </c:pt>
              </c:strCache>
            </c:strRef>
          </c:cat>
          <c:val>
            <c:numRef>
              <c:f>Sheet1!$B$3:$B$3</c:f>
              <c:numCache>
                <c:formatCode>#,##0.0</c:formatCode>
                <c:ptCount val="1"/>
                <c:pt idx="0">
                  <c:v>4835.41</c:v>
                </c:pt>
              </c:numCache>
            </c:numRef>
          </c:val>
        </c:ser>
        <c:dLbls>
          <c:showVal val="1"/>
        </c:dLbls>
        <c:gapDepth val="0"/>
        <c:shape val="box"/>
        <c:axId val="97742208"/>
        <c:axId val="97825920"/>
        <c:axId val="0"/>
      </c:bar3DChart>
      <c:catAx>
        <c:axId val="97742208"/>
        <c:scaling>
          <c:orientation val="minMax"/>
        </c:scaling>
        <c:delete val="1"/>
        <c:axPos val="b"/>
        <c:tickLblPos val="none"/>
        <c:crossAx val="97825920"/>
        <c:crosses val="autoZero"/>
        <c:auto val="1"/>
        <c:lblAlgn val="ctr"/>
        <c:lblOffset val="100"/>
      </c:catAx>
      <c:valAx>
        <c:axId val="97825920"/>
        <c:scaling>
          <c:orientation val="minMax"/>
          <c:max val="4000"/>
          <c:min val="0"/>
        </c:scaling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 sz="1200"/>
                  <a:t>сумма, тыс.руб.</a:t>
                </a:r>
              </a:p>
            </c:rich>
          </c:tx>
          <c:layout>
            <c:manualLayout>
              <c:xMode val="edge"/>
              <c:yMode val="edge"/>
              <c:x val="5.0634295713035864E-3"/>
              <c:y val="0.34000013058069239"/>
            </c:manualLayout>
          </c:layout>
          <c:spPr>
            <a:noFill/>
            <a:ln w="28366">
              <a:noFill/>
            </a:ln>
          </c:spPr>
        </c:title>
        <c:numFmt formatCode="#,##0.0" sourceLinked="1"/>
        <c:tickLblPos val="nextTo"/>
        <c:spPr>
          <a:ln w="354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7742208"/>
        <c:crosses val="autoZero"/>
        <c:crossBetween val="between"/>
        <c:majorUnit val="1000"/>
        <c:minorUnit val="1000"/>
      </c:valAx>
      <c:spPr>
        <a:noFill/>
        <a:ln w="25437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501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hPercent val="51"/>
      <c:depthPercent val="10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25400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4228362558974606"/>
          <c:y val="3.4188034188034191E-2"/>
          <c:w val="0.74135645620984691"/>
          <c:h val="0.81196581196581263"/>
        </c:manualLayout>
      </c:layout>
      <c:bar3D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сумма по счетам за медицинскую помощь, оказанную в медицинских организациях РА застрахованным в других субъектах РФ</c:v>
                </c:pt>
              </c:strCache>
            </c:strRef>
          </c:tx>
          <c:spPr>
            <a:solidFill>
              <a:srgbClr val="FFFF00"/>
            </a:solidFill>
            <a:ln w="12527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0090190932015861E-3"/>
                  <c:y val="0.15151961145044132"/>
                </c:manualLayout>
              </c:layout>
              <c:showVal val="1"/>
            </c:dLbl>
            <c:spPr>
              <a:solidFill>
                <a:srgbClr val="FFFFFF"/>
              </a:solidFill>
              <a:ln w="3176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Sheet1!$B$1:$B$1</c:f>
              <c:strCache>
                <c:ptCount val="1"/>
                <c:pt idx="0">
                  <c:v>Южный ФО</c:v>
                </c:pt>
              </c:strCache>
            </c:strRef>
          </c:cat>
          <c:val>
            <c:numRef>
              <c:f>Sheet1!$B$2:$B$2</c:f>
              <c:numCache>
                <c:formatCode>#,##0.0</c:formatCode>
                <c:ptCount val="1"/>
                <c:pt idx="0">
                  <c:v>1181.9000000000001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сумма по счетам за медицинскую помощь, оказанную жителям РА за пределами территории страхования</c:v>
                </c:pt>
              </c:strCache>
            </c:strRef>
          </c:tx>
          <c:spPr>
            <a:solidFill>
              <a:srgbClr val="00B050"/>
            </a:solidFill>
            <a:ln w="12527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-5.1962714219547573E-3"/>
                  <c:y val="0.18397478352589508"/>
                </c:manualLayout>
              </c:layout>
              <c:spPr>
                <a:solidFill>
                  <a:srgbClr val="FFFFFF"/>
                </a:solidFill>
                <a:ln w="3176">
                  <a:solidFill>
                    <a:srgbClr val="000000"/>
                  </a:solidFill>
                  <a:prstDash val="solid"/>
                </a:ln>
                <a:effectLst>
                  <a:outerShdw dist="35921" dir="2700000" algn="br">
                    <a:srgbClr val="000000"/>
                  </a:outerShdw>
                </a:effectLst>
              </c:spPr>
              <c:txPr>
                <a:bodyPr/>
                <a:lstStyle/>
                <a:p>
                  <a:pPr>
                    <a:defRPr sz="14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Val val="1"/>
            </c:dLbl>
            <c:spPr>
              <a:solidFill>
                <a:srgbClr val="FFFFFF"/>
              </a:solidFill>
              <a:ln w="25054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Sheet1!$B$1:$B$1</c:f>
              <c:strCache>
                <c:ptCount val="1"/>
                <c:pt idx="0">
                  <c:v>Южный ФО</c:v>
                </c:pt>
              </c:strCache>
            </c:strRef>
          </c:cat>
          <c:val>
            <c:numRef>
              <c:f>Sheet1!$B$3:$B$3</c:f>
              <c:numCache>
                <c:formatCode>#,##0.0</c:formatCode>
                <c:ptCount val="1"/>
                <c:pt idx="0">
                  <c:v>3694.7</c:v>
                </c:pt>
              </c:numCache>
            </c:numRef>
          </c:val>
        </c:ser>
        <c:dLbls>
          <c:showVal val="1"/>
        </c:dLbls>
        <c:gapDepth val="0"/>
        <c:shape val="box"/>
        <c:axId val="98092928"/>
        <c:axId val="98094464"/>
        <c:axId val="0"/>
      </c:bar3DChart>
      <c:catAx>
        <c:axId val="98092928"/>
        <c:scaling>
          <c:orientation val="minMax"/>
        </c:scaling>
        <c:delete val="1"/>
        <c:axPos val="b"/>
        <c:tickLblPos val="none"/>
        <c:crossAx val="98094464"/>
        <c:crosses val="autoZero"/>
        <c:auto val="1"/>
        <c:lblAlgn val="ctr"/>
        <c:lblOffset val="100"/>
      </c:catAx>
      <c:valAx>
        <c:axId val="98094464"/>
        <c:scaling>
          <c:orientation val="minMax"/>
          <c:max val="4000"/>
          <c:min val="0"/>
        </c:scaling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 sz="1200" dirty="0"/>
                  <a:t>сумма, тыс.руб.</a:t>
                </a:r>
              </a:p>
            </c:rich>
          </c:tx>
          <c:layout>
            <c:manualLayout>
              <c:xMode val="edge"/>
              <c:yMode val="edge"/>
              <c:x val="1.7346021931307683E-2"/>
              <c:y val="0.17760683760683771"/>
            </c:manualLayout>
          </c:layout>
          <c:spPr>
            <a:noFill/>
            <a:ln w="25054">
              <a:noFill/>
            </a:ln>
          </c:spPr>
        </c:title>
        <c:numFmt formatCode="#,##0.0" sourceLinked="1"/>
        <c:tickLblPos val="nextTo"/>
        <c:spPr>
          <a:ln w="313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8092928"/>
        <c:crosses val="autoZero"/>
        <c:crossBetween val="between"/>
        <c:majorUnit val="1000"/>
        <c:minorUnit val="1000"/>
      </c:valAx>
      <c:spPr>
        <a:noFill/>
        <a:ln w="25409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445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hPercent val="43"/>
      <c:depthPercent val="10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25400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966652341062539"/>
          <c:y val="6.4814814814814811E-2"/>
          <c:w val="0.86738818165718634"/>
          <c:h val="0.79629629629629661"/>
        </c:manualLayout>
      </c:layout>
      <c:bar3D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сумма по счетам за медицинскую помощь, оказанную в медицинских организациях РА застрахованным в других субъектах РФ</c:v>
                </c:pt>
              </c:strCache>
            </c:strRef>
          </c:tx>
          <c:spPr>
            <a:solidFill>
              <a:srgbClr val="FFFF00"/>
            </a:solidFill>
            <a:ln w="14142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-3.1335116129352471E-3"/>
                  <c:y val="0.18982802930883638"/>
                </c:manualLayout>
              </c:layout>
              <c:showVal val="1"/>
            </c:dLbl>
            <c:spPr>
              <a:solidFill>
                <a:srgbClr val="FFFFFF"/>
              </a:solidFill>
              <a:ln w="3171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Sheet1!$B$1:$B$1</c:f>
              <c:strCache>
                <c:ptCount val="1"/>
                <c:pt idx="0">
                  <c:v>Северо-кавказский ФО</c:v>
                </c:pt>
              </c:strCache>
            </c:strRef>
          </c:cat>
          <c:val>
            <c:numRef>
              <c:f>Sheet1!$B$2:$B$2</c:f>
              <c:numCache>
                <c:formatCode>#,##0.0</c:formatCode>
                <c:ptCount val="1"/>
                <c:pt idx="0">
                  <c:v>2624.8100000000022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сумма по счетам за медицинскую помощь, оказанную жителям РА за пределами территории страхования</c:v>
                </c:pt>
              </c:strCache>
            </c:strRef>
          </c:tx>
          <c:spPr>
            <a:solidFill>
              <a:srgbClr val="00B050"/>
            </a:solidFill>
            <a:ln w="14142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4.3891423959031436E-2"/>
                  <c:y val="0.20716535433070871"/>
                </c:manualLayout>
              </c:layout>
              <c:showVal val="1"/>
            </c:dLbl>
            <c:spPr>
              <a:solidFill>
                <a:srgbClr val="FFFFFF"/>
              </a:solidFill>
              <a:ln w="3171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Sheet1!$B$1:$B$1</c:f>
              <c:strCache>
                <c:ptCount val="1"/>
                <c:pt idx="0">
                  <c:v>Северо-кавказский ФО</c:v>
                </c:pt>
              </c:strCache>
            </c:strRef>
          </c:cat>
          <c:val>
            <c:numRef>
              <c:f>Sheet1!$B$3:$B$3</c:f>
              <c:numCache>
                <c:formatCode>#,##0.0</c:formatCode>
                <c:ptCount val="1"/>
                <c:pt idx="0">
                  <c:v>2914.4700000000012</c:v>
                </c:pt>
              </c:numCache>
            </c:numRef>
          </c:val>
        </c:ser>
        <c:dLbls>
          <c:showVal val="1"/>
        </c:dLbls>
        <c:gapDepth val="0"/>
        <c:shape val="box"/>
        <c:axId val="98179712"/>
        <c:axId val="98185600"/>
        <c:axId val="0"/>
      </c:bar3DChart>
      <c:catAx>
        <c:axId val="98179712"/>
        <c:scaling>
          <c:orientation val="minMax"/>
        </c:scaling>
        <c:delete val="1"/>
        <c:axPos val="b"/>
        <c:tickLblPos val="none"/>
        <c:crossAx val="98185600"/>
        <c:crosses val="autoZero"/>
        <c:auto val="1"/>
        <c:lblAlgn val="ctr"/>
        <c:lblOffset val="100"/>
      </c:catAx>
      <c:valAx>
        <c:axId val="98185600"/>
        <c:scaling>
          <c:orientation val="minMax"/>
          <c:max val="4000"/>
          <c:min val="0"/>
        </c:scaling>
        <c:axPos val="l"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 sz="1100" dirty="0"/>
                  <a:t>сумма, тыс.руб.</a:t>
                </a:r>
              </a:p>
            </c:rich>
          </c:tx>
          <c:layout>
            <c:manualLayout>
              <c:xMode val="edge"/>
              <c:yMode val="edge"/>
              <c:x val="9.3409548138596778E-3"/>
              <c:y val="0.18314814814814848"/>
            </c:manualLayout>
          </c:layout>
          <c:spPr>
            <a:noFill/>
            <a:ln w="28283">
              <a:noFill/>
            </a:ln>
          </c:spPr>
        </c:title>
        <c:numFmt formatCode="#,##0.0" sourceLinked="1"/>
        <c:tickLblPos val="nextTo"/>
        <c:spPr>
          <a:ln w="353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8179712"/>
        <c:crosses val="autoZero"/>
        <c:crossBetween val="between"/>
        <c:majorUnit val="1000"/>
        <c:minorUnit val="1000"/>
      </c:valAx>
      <c:spPr>
        <a:noFill/>
        <a:ln w="25372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445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hPercent val="43"/>
      <c:depthPercent val="10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25400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1032226001335633"/>
          <c:y val="0.15347721822541971"/>
          <c:w val="0.75023000823121966"/>
          <c:h val="0.7889688249400475"/>
        </c:manualLayout>
      </c:layout>
      <c:bar3D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сумма по счетам за медицинскую помощь, оказанную в медицинских организациях РА застрахованным в других субъектах РФ</c:v>
                </c:pt>
              </c:strCache>
            </c:strRef>
          </c:tx>
          <c:spPr>
            <a:solidFill>
              <a:srgbClr val="FFFF00"/>
            </a:solidFill>
            <a:ln w="12508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-4.4296386028669504E-3"/>
                  <c:y val="0.27123321814988954"/>
                </c:manualLayout>
              </c:layout>
              <c:showVal val="1"/>
            </c:dLbl>
            <c:spPr>
              <a:solidFill>
                <a:srgbClr val="FFFFFF"/>
              </a:solidFill>
              <a:ln w="3166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Sheet1!$B$1:$B$1</c:f>
              <c:strCache>
                <c:ptCount val="1"/>
                <c:pt idx="0">
                  <c:v>Северо-кавказский ФО</c:v>
                </c:pt>
              </c:strCache>
            </c:strRef>
          </c:cat>
          <c:val>
            <c:numRef>
              <c:f>Sheet1!$B$2:$B$2</c:f>
              <c:numCache>
                <c:formatCode>#,##0.0</c:formatCode>
                <c:ptCount val="1"/>
                <c:pt idx="0">
                  <c:v>2004.2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сумма по счетам за медицинскую помощь, оказанную жителям РА за пределами территории страхования</c:v>
                </c:pt>
              </c:strCache>
            </c:strRef>
          </c:tx>
          <c:spPr>
            <a:solidFill>
              <a:srgbClr val="00B050"/>
            </a:solidFill>
            <a:ln w="12508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3.6366460109646039E-2"/>
                  <c:y val="0.18740459600823309"/>
                </c:manualLayout>
              </c:layout>
              <c:showVal val="1"/>
            </c:dLbl>
            <c:spPr>
              <a:solidFill>
                <a:srgbClr val="FFFFFF"/>
              </a:solidFill>
              <a:ln w="3166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Sheet1!$B$1:$B$1</c:f>
              <c:strCache>
                <c:ptCount val="1"/>
                <c:pt idx="0">
                  <c:v>Северо-кавказский ФО</c:v>
                </c:pt>
              </c:strCache>
            </c:strRef>
          </c:cat>
          <c:val>
            <c:numRef>
              <c:f>Sheet1!$B$3:$B$3</c:f>
              <c:numCache>
                <c:formatCode>#,##0.0</c:formatCode>
                <c:ptCount val="1"/>
                <c:pt idx="0">
                  <c:v>2396.4</c:v>
                </c:pt>
              </c:numCache>
            </c:numRef>
          </c:val>
        </c:ser>
        <c:dLbls>
          <c:showVal val="1"/>
        </c:dLbls>
        <c:gapDepth val="0"/>
        <c:shape val="box"/>
        <c:axId val="98431744"/>
        <c:axId val="98433280"/>
        <c:axId val="0"/>
      </c:bar3DChart>
      <c:catAx>
        <c:axId val="98431744"/>
        <c:scaling>
          <c:orientation val="minMax"/>
        </c:scaling>
        <c:delete val="1"/>
        <c:axPos val="b"/>
        <c:tickLblPos val="none"/>
        <c:crossAx val="98433280"/>
        <c:crosses val="autoZero"/>
        <c:auto val="1"/>
        <c:lblAlgn val="ctr"/>
        <c:lblOffset val="100"/>
      </c:catAx>
      <c:valAx>
        <c:axId val="98433280"/>
        <c:scaling>
          <c:orientation val="minMax"/>
          <c:max val="4000"/>
          <c:min val="0"/>
        </c:scaling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 sz="1200" dirty="0"/>
                  <a:t>сумма, тыс.руб.</a:t>
                </a:r>
              </a:p>
            </c:rich>
          </c:tx>
          <c:layout>
            <c:manualLayout>
              <c:xMode val="edge"/>
              <c:yMode val="edge"/>
              <c:x val="0"/>
              <c:y val="0.33345569213920312"/>
            </c:manualLayout>
          </c:layout>
          <c:spPr>
            <a:noFill/>
            <a:ln w="25016">
              <a:noFill/>
            </a:ln>
          </c:spPr>
        </c:title>
        <c:numFmt formatCode="#,##0.0" sourceLinked="1"/>
        <c:tickLblPos val="nextTo"/>
        <c:spPr>
          <a:ln w="312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8431744"/>
        <c:crosses val="autoZero"/>
        <c:crossBetween val="between"/>
        <c:majorUnit val="1000"/>
        <c:minorUnit val="1000"/>
      </c:valAx>
      <c:spPr>
        <a:noFill/>
        <a:ln w="25329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394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layout/>
    </c:title>
    <c:view3D>
      <c:hPercent val="115"/>
      <c:depthPercent val="10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25400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8916133303109231"/>
          <c:y val="2.5555376690276882E-2"/>
          <c:w val="0.53954654892943965"/>
          <c:h val="0.95765103477110758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CC99FF"/>
            </a:solidFill>
            <a:ln w="14142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1"/>
            <c:spPr>
              <a:solidFill>
                <a:srgbClr val="92D050"/>
              </a:solidFill>
              <a:ln w="14142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7.8652586903717424E-3"/>
                  <c:y val="0.19769926883982944"/>
                </c:manualLayout>
              </c:layout>
              <c:showVal val="1"/>
            </c:dLbl>
            <c:dLbl>
              <c:idx val="1"/>
              <c:layout>
                <c:manualLayout>
                  <c:x val="9.1001187105545917E-3"/>
                  <c:y val="0.12958667861932965"/>
                </c:manualLayout>
              </c:layout>
              <c:showVal val="1"/>
            </c:dLbl>
            <c:spPr>
              <a:solidFill>
                <a:srgbClr val="FFFFFF"/>
              </a:solidFill>
              <a:ln w="3173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Sheet1!$B$1:$C$1</c:f>
              <c:strCache>
                <c:ptCount val="2"/>
                <c:pt idx="0">
                  <c:v>сумма за медицинские услуги, оказанные жителям Республики Адыгея в МО Краснодарского края, тыс.руб.</c:v>
                </c:pt>
                <c:pt idx="1">
                  <c:v>сумма за медицинские услуги, оказанные жителям Краснодарского края в МО Республики Адыгея, тыс.руб.</c:v>
                </c:pt>
              </c:strCache>
            </c:strRef>
          </c:cat>
          <c:val>
            <c:numRef>
              <c:f>Sheet1!$B$2:$C$2</c:f>
              <c:numCache>
                <c:formatCode>#,##0.0</c:formatCode>
                <c:ptCount val="2"/>
                <c:pt idx="0">
                  <c:v>160155.6</c:v>
                </c:pt>
                <c:pt idx="1">
                  <c:v>74852.399999999994</c:v>
                </c:pt>
              </c:numCache>
            </c:numRef>
          </c:val>
        </c:ser>
        <c:dLbls>
          <c:showVal val="1"/>
        </c:dLbls>
        <c:gapDepth val="0"/>
        <c:shape val="box"/>
        <c:axId val="98667904"/>
        <c:axId val="98800768"/>
        <c:axId val="0"/>
      </c:bar3DChart>
      <c:catAx>
        <c:axId val="98667904"/>
        <c:scaling>
          <c:orientation val="minMax"/>
        </c:scaling>
        <c:delete val="1"/>
        <c:axPos val="b"/>
        <c:tickLblPos val="none"/>
        <c:crossAx val="98800768"/>
        <c:crosses val="autoZero"/>
        <c:auto val="1"/>
        <c:lblAlgn val="ctr"/>
        <c:lblOffset val="100"/>
      </c:catAx>
      <c:valAx>
        <c:axId val="98800768"/>
        <c:scaling>
          <c:orientation val="minMax"/>
          <c:max val="200000"/>
        </c:scaling>
        <c:axPos val="l"/>
        <c:numFmt formatCode="#,##0.0" sourceLinked="1"/>
        <c:tickLblPos val="nextTo"/>
        <c:spPr>
          <a:ln w="353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8667904"/>
        <c:crosses val="autoZero"/>
        <c:crossBetween val="between"/>
        <c:majorUnit val="25000"/>
        <c:minorUnit val="25000"/>
      </c:valAx>
      <c:spPr>
        <a:noFill/>
        <a:ln w="25386">
          <a:noFill/>
        </a:ln>
      </c:spPr>
    </c:plotArea>
    <c:legend>
      <c:legendPos val="r"/>
      <c:layout>
        <c:manualLayout>
          <c:xMode val="edge"/>
          <c:yMode val="edge"/>
          <c:x val="0.67962724647462824"/>
          <c:y val="3.4314688235635778E-2"/>
          <c:w val="0.32037275352538752"/>
          <c:h val="0.90883821060173164"/>
        </c:manualLayout>
      </c:layout>
      <c:spPr>
        <a:solidFill>
          <a:srgbClr val="D092A7">
            <a:lumMod val="20000"/>
            <a:lumOff val="80000"/>
          </a:srgbClr>
        </a:solidFill>
        <a:ln w="3536">
          <a:noFill/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615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  <c:userShapes r:id="rId4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layout/>
    </c:title>
    <c:view3D>
      <c:hPercent val="122"/>
      <c:depthPercent val="10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25400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36977008766542052"/>
          <c:y val="2.8336755646817247E-2"/>
          <c:w val="0.62136559909483469"/>
          <c:h val="0.9510417529674986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CCFFCC"/>
            </a:solidFill>
            <a:ln w="12532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solidFill>
                <a:srgbClr val="CC99FF"/>
              </a:solidFill>
              <a:ln w="12532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92D050"/>
              </a:solidFill>
              <a:ln w="12532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1.478935172259758E-2"/>
                  <c:y val="0.23629905091432418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/>
                      <a:t>2</a:t>
                    </a:r>
                    <a:r>
                      <a:rPr lang="en-US" dirty="0" smtClean="0"/>
                      <a:t>29500,6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7.2083170472946739E-3"/>
                  <c:y val="0.15479797571504794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/>
                      <a:t>7</a:t>
                    </a:r>
                    <a:r>
                      <a:rPr lang="en-US" dirty="0" smtClean="0"/>
                      <a:t>7963,8</a:t>
                    </a:r>
                    <a:endParaRPr lang="en-US" dirty="0"/>
                  </a:p>
                </c:rich>
              </c:tx>
              <c:showVal val="1"/>
            </c:dLbl>
            <c:spPr>
              <a:solidFill>
                <a:srgbClr val="FFFFFF"/>
              </a:solidFill>
              <a:ln w="3173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Sheet1!$B$1:$C$1</c:f>
              <c:strCache>
                <c:ptCount val="2"/>
                <c:pt idx="0">
                  <c:v>сумма за медицинские услуги, оказанные жителям Республики Адыгея в ЛПУ Краснодарского края</c:v>
                </c:pt>
                <c:pt idx="1">
                  <c:v>сумма за медицинские услуги, оказанные жителям Краснодарского края в ЛПУ Республики Адыгея</c:v>
                </c:pt>
              </c:strCache>
            </c:strRef>
          </c:cat>
          <c:val>
            <c:numRef>
              <c:f>Sheet1!$B$2:$C$2</c:f>
              <c:numCache>
                <c:formatCode>#,##0.0</c:formatCode>
                <c:ptCount val="2"/>
                <c:pt idx="0">
                  <c:v>229500.6</c:v>
                </c:pt>
                <c:pt idx="1">
                  <c:v>77963.8</c:v>
                </c:pt>
              </c:numCache>
            </c:numRef>
          </c:val>
        </c:ser>
        <c:dLbls>
          <c:showVal val="1"/>
        </c:dLbls>
        <c:gapDepth val="0"/>
        <c:shape val="box"/>
        <c:axId val="99367936"/>
        <c:axId val="99369728"/>
        <c:axId val="0"/>
      </c:bar3DChart>
      <c:catAx>
        <c:axId val="99367936"/>
        <c:scaling>
          <c:orientation val="minMax"/>
        </c:scaling>
        <c:delete val="1"/>
        <c:axPos val="b"/>
        <c:tickLblPos val="none"/>
        <c:crossAx val="99369728"/>
        <c:crosses val="autoZero"/>
        <c:auto val="1"/>
        <c:lblAlgn val="ctr"/>
        <c:lblOffset val="100"/>
      </c:catAx>
      <c:valAx>
        <c:axId val="99369728"/>
        <c:scaling>
          <c:orientation val="minMax"/>
          <c:max val="200000"/>
        </c:scaling>
        <c:axPos val="l"/>
        <c:numFmt formatCode="#,##0.0" sourceLinked="1"/>
        <c:tickLblPos val="nextTo"/>
        <c:spPr>
          <a:ln w="313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9367936"/>
        <c:crosses val="autoZero"/>
        <c:crossBetween val="between"/>
        <c:majorUnit val="25000"/>
        <c:minorUnit val="25000"/>
      </c:valAx>
      <c:spPr>
        <a:noFill/>
        <a:ln w="25386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395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  <c:userShapes r:id="rId4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layout/>
    </c:title>
    <c:view3D>
      <c:hPercent val="98"/>
      <c:depthPercent val="10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25400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5427870417656633"/>
          <c:y val="2.2908366533864612E-2"/>
          <c:w val="0.51652699114364076"/>
          <c:h val="0.95584277064968903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CC99FF"/>
            </a:solidFill>
            <a:ln w="14148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1"/>
            <c:spPr>
              <a:solidFill>
                <a:srgbClr val="92D050"/>
              </a:solidFill>
              <a:ln w="14148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1.8582117859770231E-3"/>
                  <c:y val="0.11869252977988252"/>
                </c:manualLayout>
              </c:layout>
              <c:showVal val="1"/>
            </c:dLbl>
            <c:dLbl>
              <c:idx val="1"/>
              <c:layout>
                <c:manualLayout>
                  <c:x val="8.4958159520571227E-3"/>
                  <c:y val="0.18532916385764037"/>
                </c:manualLayout>
              </c:layout>
              <c:showVal val="1"/>
            </c:dLbl>
            <c:numFmt formatCode="#,##0" sourceLinked="0"/>
            <c:spPr>
              <a:solidFill>
                <a:srgbClr val="FFFFFF"/>
              </a:solidFill>
              <a:ln w="3174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Sheet1!$B$1:$C$1</c:f>
              <c:strCache>
                <c:ptCount val="2"/>
                <c:pt idx="0">
                  <c:v>количество жителей Республики Адыгея, пролеченных в МО Краснодарского края, чел.</c:v>
                </c:pt>
                <c:pt idx="1">
                  <c:v>количество жителей Краснодарского края, пролеченных в МО Республики Адыгея, чел.</c:v>
                </c:pt>
              </c:strCache>
            </c:strRef>
          </c:cat>
          <c:val>
            <c:numRef>
              <c:f>Sheet1!$B$2:$C$2</c:f>
              <c:numCache>
                <c:formatCode>#,##0.0</c:formatCode>
                <c:ptCount val="2"/>
                <c:pt idx="0">
                  <c:v>42408</c:v>
                </c:pt>
                <c:pt idx="1">
                  <c:v>60607</c:v>
                </c:pt>
              </c:numCache>
            </c:numRef>
          </c:val>
        </c:ser>
        <c:dLbls>
          <c:showVal val="1"/>
        </c:dLbls>
        <c:gapDepth val="0"/>
        <c:shape val="box"/>
        <c:axId val="99230848"/>
        <c:axId val="99232384"/>
        <c:axId val="0"/>
      </c:bar3DChart>
      <c:catAx>
        <c:axId val="99230848"/>
        <c:scaling>
          <c:orientation val="minMax"/>
        </c:scaling>
        <c:delete val="1"/>
        <c:axPos val="b"/>
        <c:tickLblPos val="none"/>
        <c:crossAx val="99232384"/>
        <c:crosses val="autoZero"/>
        <c:auto val="1"/>
        <c:lblAlgn val="ctr"/>
        <c:lblOffset val="100"/>
      </c:catAx>
      <c:valAx>
        <c:axId val="99232384"/>
        <c:scaling>
          <c:orientation val="minMax"/>
          <c:max val="70000"/>
        </c:scaling>
        <c:axPos val="l"/>
        <c:numFmt formatCode="#,##0.0" sourceLinked="1"/>
        <c:tickLblPos val="nextTo"/>
        <c:spPr>
          <a:ln w="353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9230848"/>
        <c:crosses val="autoZero"/>
        <c:crossBetween val="between"/>
        <c:majorUnit val="10000"/>
        <c:minorUnit val="10000"/>
      </c:valAx>
      <c:spPr>
        <a:noFill/>
        <a:ln w="25391">
          <a:noFill/>
        </a:ln>
      </c:spPr>
    </c:plotArea>
    <c:legend>
      <c:legendPos val="r"/>
      <c:layout>
        <c:manualLayout>
          <c:xMode val="edge"/>
          <c:yMode val="edge"/>
          <c:x val="0.66536625968586494"/>
          <c:y val="7.0080856828380333E-2"/>
          <c:w val="0.33463374031413506"/>
          <c:h val="0.85983828634325021"/>
        </c:manualLayout>
      </c:layout>
      <c:spPr>
        <a:solidFill>
          <a:srgbClr val="C0504D">
            <a:lumMod val="20000"/>
            <a:lumOff val="80000"/>
          </a:srgbClr>
        </a:solidFill>
        <a:ln w="3537">
          <a:noFill/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615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  <c:userShapes r:id="rId4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layout/>
    </c:title>
    <c:view3D>
      <c:hPercent val="104"/>
      <c:depthPercent val="10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25400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35676889073076473"/>
          <c:y val="9.4285714285714181E-2"/>
          <c:w val="0.6432311092692361"/>
          <c:h val="0.88050420168067223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CCFFCC"/>
            </a:solidFill>
            <a:ln w="12504">
              <a:solidFill>
                <a:srgbClr val="00000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solidFill>
                <a:srgbClr val="CC99FF"/>
              </a:solidFill>
              <a:ln w="12504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92D050"/>
              </a:solidFill>
              <a:ln w="12504">
                <a:solidFill>
                  <a:srgbClr val="0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7.1231467688160546E-3"/>
                  <c:y val="0.20476838122507687"/>
                </c:manualLayout>
              </c:layout>
              <c:showVal val="1"/>
            </c:dLbl>
            <c:dLbl>
              <c:idx val="1"/>
              <c:layout>
                <c:manualLayout>
                  <c:x val="-1.4202218131562261E-3"/>
                  <c:y val="0.24448549388454746"/>
                </c:manualLayout>
              </c:layout>
              <c:showVal val="1"/>
            </c:dLbl>
            <c:numFmt formatCode="#,##0" sourceLinked="0"/>
            <c:spPr>
              <a:solidFill>
                <a:srgbClr val="FFFFFF"/>
              </a:solidFill>
              <a:ln w="3170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numRef>
              <c:f>Sheet1!$B$1:$C$1</c:f>
              <c:numCache>
                <c:formatCode>General</c:formatCode>
                <c:ptCount val="2"/>
              </c:numCache>
            </c:numRef>
          </c:cat>
          <c:val>
            <c:numRef>
              <c:f>Sheet1!$B$2:$C$2</c:f>
              <c:numCache>
                <c:formatCode>#,##0.0</c:formatCode>
                <c:ptCount val="2"/>
                <c:pt idx="0">
                  <c:v>45944</c:v>
                </c:pt>
                <c:pt idx="1">
                  <c:v>65652</c:v>
                </c:pt>
              </c:numCache>
            </c:numRef>
          </c:val>
        </c:ser>
        <c:dLbls>
          <c:showVal val="1"/>
        </c:dLbls>
        <c:gapDepth val="0"/>
        <c:shape val="box"/>
        <c:axId val="99287040"/>
        <c:axId val="99288576"/>
        <c:axId val="0"/>
      </c:bar3DChart>
      <c:catAx>
        <c:axId val="99287040"/>
        <c:scaling>
          <c:orientation val="minMax"/>
        </c:scaling>
        <c:delete val="1"/>
        <c:axPos val="b"/>
        <c:numFmt formatCode="General" sourceLinked="1"/>
        <c:tickLblPos val="none"/>
        <c:crossAx val="99288576"/>
        <c:crosses val="autoZero"/>
        <c:auto val="1"/>
        <c:lblAlgn val="ctr"/>
        <c:lblOffset val="100"/>
      </c:catAx>
      <c:valAx>
        <c:axId val="99288576"/>
        <c:scaling>
          <c:orientation val="minMax"/>
          <c:max val="70000"/>
        </c:scaling>
        <c:axPos val="l"/>
        <c:numFmt formatCode="#,##0.0" sourceLinked="1"/>
        <c:tickLblPos val="nextTo"/>
        <c:spPr>
          <a:ln w="312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9287040"/>
        <c:crosses val="autoZero"/>
        <c:crossBetween val="between"/>
        <c:majorUnit val="10000"/>
        <c:minorUnit val="10000"/>
      </c:valAx>
      <c:spPr>
        <a:noFill/>
        <a:ln w="25362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394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  <c:userShapes r:id="rId4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0521605127764413"/>
          <c:y val="2.7160303728796811E-2"/>
          <c:w val="0.86210101567406183"/>
          <c:h val="0.83375833278896072"/>
        </c:manualLayout>
      </c:layout>
      <c:bar3DChart>
        <c:barDir val="col"/>
        <c:grouping val="clustered"/>
        <c:ser>
          <c:idx val="0"/>
          <c:order val="0"/>
          <c:tx>
            <c:strRef>
              <c:f>'анализ общий'!$B$5:$C$5</c:f>
              <c:strCache>
                <c:ptCount val="1"/>
                <c:pt idx="0">
                  <c:v>2011 МСК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scene3d>
              <a:camera prst="orthographicFront"/>
              <a:lightRig rig="threePt" dir="t"/>
            </a:scene3d>
            <a:sp3d>
              <a:bevelT w="101600" prst="riblet"/>
            </a:sp3d>
          </c:spPr>
          <c:dLbls>
            <c:dLbl>
              <c:idx val="0"/>
              <c:layout>
                <c:manualLayout>
                  <c:x val="-2.1832291653876148E-2"/>
                  <c:y val="-2.4691185207996992E-2"/>
                </c:manualLayout>
              </c:layout>
              <c:showVal val="1"/>
            </c:dLbl>
            <c:dLbl>
              <c:idx val="1"/>
              <c:layout>
                <c:manualLayout>
                  <c:x val="-1.4035044634634512E-2"/>
                  <c:y val="-1.9752948166397589E-2"/>
                </c:manualLayout>
              </c:layout>
              <c:showVal val="1"/>
            </c:dLbl>
            <c:dLbl>
              <c:idx val="2"/>
              <c:layout>
                <c:manualLayout>
                  <c:x val="-9.9273074815912927E-3"/>
                  <c:y val="-0.27537947343891839"/>
                </c:manualLayout>
              </c:layout>
              <c:showVal val="1"/>
            </c:dLbl>
            <c:dLbl>
              <c:idx val="3"/>
              <c:layout>
                <c:manualLayout>
                  <c:x val="7.6830508779346324E-3"/>
                  <c:y val="-0.17051437445551304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'анализ общий'!$D$4:$G$4</c:f>
              <c:strCache>
                <c:ptCount val="4"/>
                <c:pt idx="0">
                  <c:v>Финансирование</c:v>
                </c:pt>
                <c:pt idx="1">
                  <c:v>Сумма выставленного основного счета</c:v>
                </c:pt>
                <c:pt idx="2">
                  <c:v>Снято с оплаты</c:v>
                </c:pt>
                <c:pt idx="3">
                  <c:v>Снято в процентах от выставленного счета</c:v>
                </c:pt>
              </c:strCache>
            </c:strRef>
          </c:cat>
          <c:val>
            <c:numRef>
              <c:f>'анализ общий'!$D$5:$G$5</c:f>
              <c:numCache>
                <c:formatCode>#,##0.0</c:formatCode>
                <c:ptCount val="4"/>
                <c:pt idx="0">
                  <c:v>1144998.3</c:v>
                </c:pt>
                <c:pt idx="1">
                  <c:v>1176794.4000000004</c:v>
                </c:pt>
                <c:pt idx="2">
                  <c:v>31796.1</c:v>
                </c:pt>
                <c:pt idx="3" formatCode="0.0%">
                  <c:v>2.7019248222119742E-2</c:v>
                </c:pt>
              </c:numCache>
            </c:numRef>
          </c:val>
        </c:ser>
        <c:ser>
          <c:idx val="1"/>
          <c:order val="1"/>
          <c:tx>
            <c:strRef>
              <c:f>'анализ общий'!$B$6:$C$6</c:f>
              <c:strCache>
                <c:ptCount val="1"/>
                <c:pt idx="0">
                  <c:v>2011 ТФОМС РА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 w="101600" prst="riblet"/>
            </a:sp3d>
          </c:spPr>
          <c:dLbls>
            <c:dLbl>
              <c:idx val="0"/>
              <c:layout>
                <c:manualLayout>
                  <c:x val="1.5594494038482893E-3"/>
                  <c:y val="-3.4567659291195867E-2"/>
                </c:manualLayout>
              </c:layout>
              <c:showVal val="1"/>
            </c:dLbl>
            <c:dLbl>
              <c:idx val="1"/>
              <c:layout>
                <c:manualLayout>
                  <c:x val="-3.1188988076965795E-3"/>
                  <c:y val="-4.9382564834775884E-2"/>
                </c:manualLayout>
              </c:layout>
              <c:showVal val="1"/>
            </c:dLbl>
            <c:dLbl>
              <c:idx val="2"/>
              <c:layout>
                <c:manualLayout>
                  <c:x val="3.233004137762765E-3"/>
                  <c:y val="-0.17051437445551304"/>
                </c:manualLayout>
              </c:layout>
              <c:showVal val="1"/>
            </c:dLbl>
            <c:dLbl>
              <c:idx val="3"/>
              <c:layout>
                <c:manualLayout>
                  <c:x val="1.5594510630287887E-2"/>
                  <c:y val="-8.1626107706723947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'анализ общий'!$D$4:$G$4</c:f>
              <c:strCache>
                <c:ptCount val="4"/>
                <c:pt idx="0">
                  <c:v>Финансирование</c:v>
                </c:pt>
                <c:pt idx="1">
                  <c:v>Сумма выставленного основного счета</c:v>
                </c:pt>
                <c:pt idx="2">
                  <c:v>Снято с оплаты</c:v>
                </c:pt>
                <c:pt idx="3">
                  <c:v>Снято в процентах от выставленного счета</c:v>
                </c:pt>
              </c:strCache>
            </c:strRef>
          </c:cat>
          <c:val>
            <c:numRef>
              <c:f>'анализ общий'!$D$6:$G$6</c:f>
              <c:numCache>
                <c:formatCode>#,##0.0</c:formatCode>
                <c:ptCount val="4"/>
                <c:pt idx="0">
                  <c:v>99223.3</c:v>
                </c:pt>
                <c:pt idx="1">
                  <c:v>100352.8</c:v>
                </c:pt>
                <c:pt idx="2">
                  <c:v>1129.5</c:v>
                </c:pt>
                <c:pt idx="3" formatCode="0.0%">
                  <c:v>1.1255291332180091E-2</c:v>
                </c:pt>
              </c:numCache>
            </c:numRef>
          </c:val>
        </c:ser>
        <c:ser>
          <c:idx val="2"/>
          <c:order val="2"/>
          <c:tx>
            <c:strRef>
              <c:f>'анализ общий'!$B$7:$C$7</c:f>
              <c:strCache>
                <c:ptCount val="1"/>
                <c:pt idx="0">
                  <c:v>2011 ИТОГО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scene3d>
              <a:camera prst="orthographicFront"/>
              <a:lightRig rig="threePt" dir="t"/>
            </a:scene3d>
            <a:sp3d>
              <a:bevelT w="101600" prst="riblet"/>
            </a:sp3d>
          </c:spPr>
          <c:dLbls>
            <c:dLbl>
              <c:idx val="0"/>
              <c:layout>
                <c:manualLayout>
                  <c:x val="-2.8589575468004036E-17"/>
                  <c:y val="-2.4691185207996992E-2"/>
                </c:manualLayout>
              </c:layout>
              <c:showVal val="1"/>
            </c:dLbl>
            <c:dLbl>
              <c:idx val="1"/>
              <c:layout>
                <c:manualLayout>
                  <c:x val="6.2377976153931364E-3"/>
                  <c:y val="-1.9752948166397589E-2"/>
                </c:manualLayout>
              </c:layout>
              <c:showVal val="1"/>
            </c:dLbl>
            <c:dLbl>
              <c:idx val="2"/>
              <c:layout>
                <c:manualLayout>
                  <c:x val="2.8070089269269072E-2"/>
                  <c:y val="-1.9752948166397589E-2"/>
                </c:manualLayout>
              </c:layout>
              <c:showVal val="1"/>
            </c:dLbl>
            <c:dLbl>
              <c:idx val="3"/>
              <c:layout>
                <c:manualLayout>
                  <c:x val="2.4951190461572612E-2"/>
                  <c:y val="-3.4567659291195769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'анализ общий'!$D$4:$G$4</c:f>
              <c:strCache>
                <c:ptCount val="4"/>
                <c:pt idx="0">
                  <c:v>Финансирование</c:v>
                </c:pt>
                <c:pt idx="1">
                  <c:v>Сумма выставленного основного счета</c:v>
                </c:pt>
                <c:pt idx="2">
                  <c:v>Снято с оплаты</c:v>
                </c:pt>
                <c:pt idx="3">
                  <c:v>Снято в процентах от выставленного счета</c:v>
                </c:pt>
              </c:strCache>
            </c:strRef>
          </c:cat>
          <c:val>
            <c:numRef>
              <c:f>'анализ общий'!$D$7:$G$7</c:f>
              <c:numCache>
                <c:formatCode>#,##0.0</c:formatCode>
                <c:ptCount val="4"/>
                <c:pt idx="0">
                  <c:v>1244221.6000000003</c:v>
                </c:pt>
                <c:pt idx="1">
                  <c:v>1277147.2</c:v>
                </c:pt>
                <c:pt idx="2">
                  <c:v>32925.599999999999</c:v>
                </c:pt>
                <c:pt idx="3" formatCode="0.0%">
                  <c:v>2.5780583475420882E-2</c:v>
                </c:pt>
              </c:numCache>
            </c:numRef>
          </c:val>
        </c:ser>
        <c:shape val="cylinder"/>
        <c:axId val="53773056"/>
        <c:axId val="53774592"/>
        <c:axId val="0"/>
      </c:bar3DChart>
      <c:catAx>
        <c:axId val="53773056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3774592"/>
        <c:crosses val="autoZero"/>
        <c:auto val="1"/>
        <c:lblAlgn val="ctr"/>
        <c:lblOffset val="100"/>
      </c:catAx>
      <c:valAx>
        <c:axId val="53774592"/>
        <c:scaling>
          <c:orientation val="minMax"/>
        </c:scaling>
        <c:axPos val="l"/>
        <c:numFmt formatCode="#,##0.0" sourceLinked="1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3773056"/>
        <c:crosses val="autoZero"/>
        <c:crossBetween val="between"/>
      </c:valAx>
      <c:spPr>
        <a:solidFill>
          <a:srgbClr val="FFFFCC"/>
        </a:solidFill>
        <a:scene3d>
          <a:camera prst="orthographicFront"/>
          <a:lightRig rig="threePt" dir="t"/>
        </a:scene3d>
        <a:sp3d>
          <a:bevelT w="101600" prst="riblet"/>
        </a:sp3d>
      </c:spPr>
    </c:plotArea>
    <c:legend>
      <c:legendPos val="r"/>
      <c:layout>
        <c:manualLayout>
          <c:xMode val="edge"/>
          <c:yMode val="edge"/>
          <c:x val="0.77113127616990174"/>
          <c:y val="0.11930378131263172"/>
          <c:w val="0.21015533098392691"/>
          <c:h val="0.35602142183898572"/>
        </c:manualLayout>
      </c:layout>
      <c:txPr>
        <a:bodyPr/>
        <a:lstStyle/>
        <a:p>
          <a:pPr>
            <a:defRPr sz="14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sideWall>
      <c:spPr>
        <a:scene3d>
          <a:camera prst="orthographicFront"/>
          <a:lightRig rig="threePt" dir="t"/>
        </a:scene3d>
        <a:sp3d>
          <a:bevelT w="101600" prst="riblet"/>
        </a:sp3d>
      </c:spPr>
    </c:sideWall>
    <c:backWall>
      <c:spPr>
        <a:scene3d>
          <a:camera prst="orthographicFront"/>
          <a:lightRig rig="threePt" dir="t"/>
        </a:scene3d>
        <a:sp3d>
          <a:bevelT w="101600" prst="riblet"/>
        </a:sp3d>
      </c:spPr>
    </c:backWall>
    <c:plotArea>
      <c:layout>
        <c:manualLayout>
          <c:layoutTarget val="inner"/>
          <c:xMode val="edge"/>
          <c:yMode val="edge"/>
          <c:x val="0.11457274770073322"/>
          <c:y val="4.3456810400766981E-2"/>
          <c:w val="0.86245973255107655"/>
          <c:h val="0.74135296573288956"/>
        </c:manualLayout>
      </c:layout>
      <c:bar3DChart>
        <c:barDir val="col"/>
        <c:grouping val="clustered"/>
        <c:ser>
          <c:idx val="0"/>
          <c:order val="0"/>
          <c:tx>
            <c:strRef>
              <c:f>'анализ общий'!$B$8:$C$8</c:f>
              <c:strCache>
                <c:ptCount val="1"/>
                <c:pt idx="0">
                  <c:v>2012 МСК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scene3d>
              <a:camera prst="orthographicFront"/>
              <a:lightRig rig="threePt" dir="t"/>
            </a:scene3d>
            <a:sp3d>
              <a:bevelT w="101600" prst="riblet"/>
            </a:sp3d>
          </c:spPr>
          <c:dLbls>
            <c:dLbl>
              <c:idx val="0"/>
              <c:layout>
                <c:manualLayout>
                  <c:x val="-1.4035044634634512E-2"/>
                  <c:y val="-7.9012382546849707E-3"/>
                </c:manualLayout>
              </c:layout>
              <c:showVal val="1"/>
            </c:dLbl>
            <c:dLbl>
              <c:idx val="1"/>
              <c:layout>
                <c:manualLayout>
                  <c:x val="1.5594494038482887E-3"/>
                  <c:y val="-1.9753095636712462E-2"/>
                </c:manualLayout>
              </c:layout>
              <c:showVal val="1"/>
            </c:dLbl>
            <c:dLbl>
              <c:idx val="2"/>
              <c:layout>
                <c:manualLayout>
                  <c:x val="-1.8371038437560421E-2"/>
                  <c:y val="-0.20745466476473889"/>
                </c:manualLayout>
              </c:layout>
              <c:showVal val="1"/>
            </c:dLbl>
            <c:dLbl>
              <c:idx val="3"/>
              <c:layout>
                <c:manualLayout>
                  <c:x val="-1.3464515366898435E-2"/>
                  <c:y val="-0.19955321995057618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'анализ общий'!$D$4:$G$4</c:f>
              <c:strCache>
                <c:ptCount val="4"/>
                <c:pt idx="0">
                  <c:v>Финансирование</c:v>
                </c:pt>
                <c:pt idx="1">
                  <c:v>Сумма выставленного основного счета</c:v>
                </c:pt>
                <c:pt idx="2">
                  <c:v>Снято с оплаты</c:v>
                </c:pt>
                <c:pt idx="3">
                  <c:v>Снято в процентах от выставленного счета</c:v>
                </c:pt>
              </c:strCache>
            </c:strRef>
          </c:cat>
          <c:val>
            <c:numRef>
              <c:f>'анализ общий'!$D$8:$G$8</c:f>
              <c:numCache>
                <c:formatCode>#,##0.0</c:formatCode>
                <c:ptCount val="4"/>
                <c:pt idx="0">
                  <c:v>1272808.1000000001</c:v>
                </c:pt>
                <c:pt idx="1">
                  <c:v>1305723.3</c:v>
                </c:pt>
                <c:pt idx="2">
                  <c:v>32915.199999999997</c:v>
                </c:pt>
                <c:pt idx="3" formatCode="0.0%">
                  <c:v>2.5208403648766951E-2</c:v>
                </c:pt>
              </c:numCache>
            </c:numRef>
          </c:val>
        </c:ser>
        <c:ser>
          <c:idx val="1"/>
          <c:order val="1"/>
          <c:tx>
            <c:strRef>
              <c:f>'анализ общий'!$B$9:$C$9</c:f>
              <c:strCache>
                <c:ptCount val="1"/>
                <c:pt idx="0">
                  <c:v>2012 ТФОМС РА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 w="101600" prst="riblet"/>
            </a:sp3d>
          </c:spPr>
          <c:dLbls>
            <c:dLbl>
              <c:idx val="0"/>
              <c:layout>
                <c:manualLayout>
                  <c:x val="0"/>
                  <c:y val="-3.9506191273424592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3.9506191273424592E-2"/>
                </c:manualLayout>
              </c:layout>
              <c:showVal val="1"/>
            </c:dLbl>
            <c:dLbl>
              <c:idx val="2"/>
              <c:layout>
                <c:manualLayout>
                  <c:x val="1.4453376707120201E-3"/>
                  <c:y val="-0.14790686653751978"/>
                </c:manualLayout>
              </c:layout>
              <c:showVal val="1"/>
            </c:dLbl>
            <c:dLbl>
              <c:idx val="3"/>
              <c:layout>
                <c:manualLayout>
                  <c:x val="3.1188566036113607E-3"/>
                  <c:y val="-0.14752106380494359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'анализ общий'!$D$4:$G$4</c:f>
              <c:strCache>
                <c:ptCount val="4"/>
                <c:pt idx="0">
                  <c:v>Финансирование</c:v>
                </c:pt>
                <c:pt idx="1">
                  <c:v>Сумма выставленного основного счета</c:v>
                </c:pt>
                <c:pt idx="2">
                  <c:v>Снято с оплаты</c:v>
                </c:pt>
                <c:pt idx="3">
                  <c:v>Снято в процентах от выставленного счета</c:v>
                </c:pt>
              </c:strCache>
            </c:strRef>
          </c:cat>
          <c:val>
            <c:numRef>
              <c:f>'анализ общий'!$D$9:$G$9</c:f>
              <c:numCache>
                <c:formatCode>#,##0.0</c:formatCode>
                <c:ptCount val="4"/>
                <c:pt idx="0">
                  <c:v>114869.59999999999</c:v>
                </c:pt>
                <c:pt idx="1">
                  <c:v>118860.7</c:v>
                </c:pt>
                <c:pt idx="2">
                  <c:v>3991.1</c:v>
                </c:pt>
                <c:pt idx="3" formatCode="0.0%">
                  <c:v>3.3577961428798604E-2</c:v>
                </c:pt>
              </c:numCache>
            </c:numRef>
          </c:val>
        </c:ser>
        <c:ser>
          <c:idx val="2"/>
          <c:order val="2"/>
          <c:tx>
            <c:strRef>
              <c:f>'анализ общий'!$B$10:$C$10</c:f>
              <c:strCache>
                <c:ptCount val="1"/>
                <c:pt idx="0">
                  <c:v>2012 ИТОГО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scene3d>
              <a:camera prst="orthographicFront"/>
              <a:lightRig rig="threePt" dir="t"/>
            </a:scene3d>
            <a:sp3d>
              <a:bevelT w="101600" prst="riblet"/>
            </a:sp3d>
          </c:spPr>
          <c:dLbls>
            <c:dLbl>
              <c:idx val="0"/>
              <c:layout>
                <c:manualLayout>
                  <c:x val="-7.7972470192414394E-3"/>
                  <c:y val="-2.7654333891397192E-2"/>
                </c:manualLayout>
              </c:layout>
              <c:showVal val="1"/>
            </c:dLbl>
            <c:dLbl>
              <c:idx val="1"/>
              <c:layout>
                <c:manualLayout>
                  <c:x val="7.7972470192414958E-3"/>
                  <c:y val="-3.5555572146082078E-2"/>
                </c:manualLayout>
              </c:layout>
              <c:showVal val="1"/>
            </c:dLbl>
            <c:dLbl>
              <c:idx val="2"/>
              <c:layout>
                <c:manualLayout>
                  <c:x val="7.7972470192414394E-3"/>
                  <c:y val="-4.7407429528109522E-2"/>
                </c:manualLayout>
              </c:layout>
              <c:showVal val="1"/>
            </c:dLbl>
            <c:dLbl>
              <c:idx val="3"/>
              <c:layout>
                <c:manualLayout>
                  <c:x val="1.5594494038482823E-2"/>
                  <c:y val="-4.7407429528109522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'анализ общий'!$D$4:$G$4</c:f>
              <c:strCache>
                <c:ptCount val="4"/>
                <c:pt idx="0">
                  <c:v>Финансирование</c:v>
                </c:pt>
                <c:pt idx="1">
                  <c:v>Сумма выставленного основного счета</c:v>
                </c:pt>
                <c:pt idx="2">
                  <c:v>Снято с оплаты</c:v>
                </c:pt>
                <c:pt idx="3">
                  <c:v>Снято в процентах от выставленного счета</c:v>
                </c:pt>
              </c:strCache>
            </c:strRef>
          </c:cat>
          <c:val>
            <c:numRef>
              <c:f>'анализ общий'!$D$10:$G$10</c:f>
              <c:numCache>
                <c:formatCode>#,##0.0</c:formatCode>
                <c:ptCount val="4"/>
                <c:pt idx="0">
                  <c:v>1387677.7000000002</c:v>
                </c:pt>
                <c:pt idx="1">
                  <c:v>1424584</c:v>
                </c:pt>
                <c:pt idx="2">
                  <c:v>36906.299999999996</c:v>
                </c:pt>
                <c:pt idx="3" formatCode="0.0%">
                  <c:v>2.590672083920639E-2</c:v>
                </c:pt>
              </c:numCache>
            </c:numRef>
          </c:val>
        </c:ser>
        <c:shape val="cylinder"/>
        <c:axId val="53850880"/>
        <c:axId val="53852416"/>
        <c:axId val="0"/>
      </c:bar3DChart>
      <c:catAx>
        <c:axId val="53850880"/>
        <c:scaling>
          <c:orientation val="minMax"/>
        </c:scaling>
        <c:axPos val="b"/>
        <c:tickLblPos val="nextTo"/>
        <c:crossAx val="53852416"/>
        <c:crosses val="autoZero"/>
        <c:auto val="1"/>
        <c:lblAlgn val="ctr"/>
        <c:lblOffset val="100"/>
      </c:catAx>
      <c:valAx>
        <c:axId val="53852416"/>
        <c:scaling>
          <c:orientation val="minMax"/>
        </c:scaling>
        <c:axPos val="l"/>
        <c:numFmt formatCode="#,##0.0" sourceLinked="1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53850880"/>
        <c:crosses val="autoZero"/>
        <c:crossBetween val="between"/>
      </c:valAx>
      <c:spPr>
        <a:solidFill>
          <a:srgbClr val="FFFFCC"/>
        </a:solidFill>
        <a:scene3d>
          <a:camera prst="orthographicFront"/>
          <a:lightRig rig="threePt" dir="t"/>
        </a:scene3d>
        <a:sp3d>
          <a:bevelT w="101600" prst="riblet"/>
        </a:sp3d>
      </c:spPr>
    </c:plotArea>
    <c:legend>
      <c:legendPos val="r"/>
      <c:layout>
        <c:manualLayout>
          <c:xMode val="edge"/>
          <c:yMode val="edge"/>
          <c:x val="0.77148221368140968"/>
          <c:y val="0.19798978811616597"/>
          <c:w val="0.20980439347241669"/>
          <c:h val="0.26426686774385161"/>
        </c:manualLayout>
      </c:layout>
      <c:txPr>
        <a:bodyPr/>
        <a:lstStyle/>
        <a:p>
          <a:pPr>
            <a:defRPr sz="1400" b="1"/>
          </a:pPr>
          <a:endParaRPr lang="ru-RU"/>
        </a:p>
      </c:txPr>
    </c:legend>
    <c:plotVisOnly val="1"/>
  </c:chart>
  <c:spPr>
    <a:scene3d>
      <a:camera prst="orthographicFront"/>
      <a:lightRig rig="threePt" dir="t"/>
    </a:scene3d>
    <a:sp3d>
      <a:bevelT w="101600" prst="riblet"/>
    </a:sp3d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43A4D4-197F-4BB3-8CB7-3649CC18D6C2}" type="doc">
      <dgm:prSet loTypeId="urn:microsoft.com/office/officeart/2005/8/layout/hList3" loCatId="list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89386B76-7C83-4C56-81C2-4A0AE891D128}">
      <dgm:prSet phldrT="[Текст]" custT="1"/>
      <dgm:spPr/>
      <dgm:t>
        <a:bodyPr/>
        <a:lstStyle/>
        <a:p>
          <a:pPr algn="ctr"/>
          <a:endParaRPr lang="ru-RU" sz="2600" b="1" i="1" smtClean="0">
            <a:latin typeface="Times New Roman" pitchFamily="18" charset="0"/>
            <a:cs typeface="Times New Roman" pitchFamily="18" charset="0"/>
          </a:endParaRPr>
        </a:p>
        <a:p>
          <a:pPr algn="just"/>
          <a:r>
            <a:rPr lang="ru-RU" sz="2600" b="1" i="1" smtClean="0">
              <a:latin typeface="Times New Roman" pitchFamily="18" charset="0"/>
              <a:cs typeface="Times New Roman" pitchFamily="18" charset="0"/>
            </a:rPr>
            <a:t>В 2012 году специалисты фонда активно проводили разъяснительную работу по реализации ФЗ от 29.11.2010 №326-ФЗ «Об обязательном медицинском страховании в 	          РФ» </a:t>
          </a:r>
          <a:endParaRPr lang="ru-RU" sz="2600" b="1" i="1" dirty="0">
            <a:latin typeface="Times New Roman" pitchFamily="18" charset="0"/>
            <a:cs typeface="Times New Roman" pitchFamily="18" charset="0"/>
          </a:endParaRPr>
        </a:p>
      </dgm:t>
    </dgm:pt>
    <dgm:pt modelId="{72235031-083E-4B91-9527-8DAE04C9DBB5}" type="parTrans" cxnId="{821AD239-7C88-4075-A1B7-41F7FE4C6135}">
      <dgm:prSet/>
      <dgm:spPr/>
      <dgm:t>
        <a:bodyPr/>
        <a:lstStyle/>
        <a:p>
          <a:endParaRPr lang="ru-RU"/>
        </a:p>
      </dgm:t>
    </dgm:pt>
    <dgm:pt modelId="{3081E1AF-9AD4-46E5-97A7-CF538454D970}" type="sibTrans" cxnId="{821AD239-7C88-4075-A1B7-41F7FE4C6135}">
      <dgm:prSet/>
      <dgm:spPr/>
      <dgm:t>
        <a:bodyPr/>
        <a:lstStyle/>
        <a:p>
          <a:endParaRPr lang="ru-RU"/>
        </a:p>
      </dgm:t>
    </dgm:pt>
    <dgm:pt modelId="{2208A3EB-9406-4909-A039-100DB8AE44FB}">
      <dgm:prSet phldrT="[Текст]" custT="1"/>
      <dgm:spPr/>
      <dgm:t>
        <a:bodyPr/>
        <a:lstStyle/>
        <a:p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Организовано </a:t>
          </a:r>
          <a:r>
            <a:rPr lang="ru-RU" sz="3000" b="1" dirty="0" smtClean="0">
              <a:latin typeface="Times New Roman" pitchFamily="18" charset="0"/>
              <a:cs typeface="Times New Roman" pitchFamily="18" charset="0"/>
            </a:rPr>
            <a:t>10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выступлений по республиканскому телевидению</a:t>
          </a:r>
          <a:endParaRPr lang="ru-RU" sz="3000" dirty="0">
            <a:latin typeface="Times New Roman" pitchFamily="18" charset="0"/>
            <a:cs typeface="Times New Roman" pitchFamily="18" charset="0"/>
          </a:endParaRPr>
        </a:p>
      </dgm:t>
    </dgm:pt>
    <dgm:pt modelId="{79CF1AE9-A7E4-47B2-83B7-3D44C5E8D7D4}" type="parTrans" cxnId="{7A3F72B9-5B86-4815-B573-38A0537BECCE}">
      <dgm:prSet/>
      <dgm:spPr/>
      <dgm:t>
        <a:bodyPr/>
        <a:lstStyle/>
        <a:p>
          <a:endParaRPr lang="ru-RU"/>
        </a:p>
      </dgm:t>
    </dgm:pt>
    <dgm:pt modelId="{62745BE7-E9F4-4B8F-ABA1-6E8CF2FA2530}" type="sibTrans" cxnId="{7A3F72B9-5B86-4815-B573-38A0537BECCE}">
      <dgm:prSet/>
      <dgm:spPr/>
      <dgm:t>
        <a:bodyPr/>
        <a:lstStyle/>
        <a:p>
          <a:endParaRPr lang="ru-RU"/>
        </a:p>
      </dgm:t>
    </dgm:pt>
    <dgm:pt modelId="{FDB68593-2C88-4C75-A7C2-377170CE7B47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Осуществлено </a:t>
          </a:r>
          <a:r>
            <a:rPr lang="ru-RU" sz="3000" b="1" dirty="0" smtClean="0">
              <a:latin typeface="Times New Roman" pitchFamily="18" charset="0"/>
              <a:cs typeface="Times New Roman" pitchFamily="18" charset="0"/>
            </a:rPr>
            <a:t>1072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публичных выступления в коллективах застрахованных (в 2011г. – </a:t>
          </a:r>
          <a:r>
            <a:rPr lang="ru-RU" sz="3000" b="1" dirty="0" smtClean="0">
              <a:latin typeface="Times New Roman" pitchFamily="18" charset="0"/>
              <a:cs typeface="Times New Roman" pitchFamily="18" charset="0"/>
            </a:rPr>
            <a:t>297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3000" dirty="0">
            <a:latin typeface="Times New Roman" pitchFamily="18" charset="0"/>
            <a:cs typeface="Times New Roman" pitchFamily="18" charset="0"/>
          </a:endParaRPr>
        </a:p>
      </dgm:t>
    </dgm:pt>
    <dgm:pt modelId="{323E0854-41BD-4CF3-80D1-2D0296FDDFDA}" type="parTrans" cxnId="{283514F3-6C6F-415B-8125-C9804D61C056}">
      <dgm:prSet/>
      <dgm:spPr/>
      <dgm:t>
        <a:bodyPr/>
        <a:lstStyle/>
        <a:p>
          <a:endParaRPr lang="ru-RU"/>
        </a:p>
      </dgm:t>
    </dgm:pt>
    <dgm:pt modelId="{EF7BB812-6EF5-45F9-95A9-38A5B353CDCD}" type="sibTrans" cxnId="{283514F3-6C6F-415B-8125-C9804D61C056}">
      <dgm:prSet/>
      <dgm:spPr/>
      <dgm:t>
        <a:bodyPr/>
        <a:lstStyle/>
        <a:p>
          <a:endParaRPr lang="ru-RU"/>
        </a:p>
      </dgm:t>
    </dgm:pt>
    <dgm:pt modelId="{E21F3EB4-931E-4B74-84EC-58BC3D7B7A7F}">
      <dgm:prSet phldrT="[Текст]" custT="1"/>
      <dgm:spPr/>
      <dgm:t>
        <a:bodyPr/>
        <a:lstStyle/>
        <a:p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Из них в коллективах медицинских работников</a:t>
          </a:r>
          <a:r>
            <a:rPr lang="ru-RU" sz="3000" b="1" dirty="0" smtClean="0">
              <a:latin typeface="Times New Roman" pitchFamily="18" charset="0"/>
              <a:cs typeface="Times New Roman" pitchFamily="18" charset="0"/>
            </a:rPr>
            <a:t> 727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 (в 2011г. – </a:t>
          </a:r>
          <a:r>
            <a:rPr lang="ru-RU" sz="3000" b="1" dirty="0" smtClean="0">
              <a:latin typeface="Times New Roman" pitchFamily="18" charset="0"/>
              <a:cs typeface="Times New Roman" pitchFamily="18" charset="0"/>
            </a:rPr>
            <a:t>68</a:t>
          </a:r>
          <a:r>
            <a:rPr lang="ru-RU" sz="30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3000" dirty="0">
            <a:latin typeface="Times New Roman" pitchFamily="18" charset="0"/>
            <a:cs typeface="Times New Roman" pitchFamily="18" charset="0"/>
          </a:endParaRPr>
        </a:p>
      </dgm:t>
    </dgm:pt>
    <dgm:pt modelId="{657D9FDE-CEC2-491F-80AC-D102DDDECF26}" type="parTrans" cxnId="{0451FC13-9099-4946-BF33-3322D78D896E}">
      <dgm:prSet/>
      <dgm:spPr/>
      <dgm:t>
        <a:bodyPr/>
        <a:lstStyle/>
        <a:p>
          <a:endParaRPr lang="ru-RU"/>
        </a:p>
      </dgm:t>
    </dgm:pt>
    <dgm:pt modelId="{F7765100-9CD7-420E-AB97-92E94F3F787B}" type="sibTrans" cxnId="{0451FC13-9099-4946-BF33-3322D78D896E}">
      <dgm:prSet/>
      <dgm:spPr/>
      <dgm:t>
        <a:bodyPr/>
        <a:lstStyle/>
        <a:p>
          <a:endParaRPr lang="ru-RU"/>
        </a:p>
      </dgm:t>
    </dgm:pt>
    <dgm:pt modelId="{D51DAED9-60C2-4473-AA1C-C57AA9C867F2}">
      <dgm:prSet/>
      <dgm:spPr/>
      <dgm:t>
        <a:bodyPr/>
        <a:lstStyle/>
        <a:p>
          <a:endParaRPr lang="ru-RU"/>
        </a:p>
      </dgm:t>
    </dgm:pt>
    <dgm:pt modelId="{45BB87EE-E7A9-4A31-8433-3479D44D4A58}" type="parTrans" cxnId="{D00F1205-4264-4FED-9B41-1EE5737B1C00}">
      <dgm:prSet/>
      <dgm:spPr/>
      <dgm:t>
        <a:bodyPr/>
        <a:lstStyle/>
        <a:p>
          <a:endParaRPr lang="ru-RU"/>
        </a:p>
      </dgm:t>
    </dgm:pt>
    <dgm:pt modelId="{93EEA9D6-67F2-412F-89C3-29540D3DE3A4}" type="sibTrans" cxnId="{D00F1205-4264-4FED-9B41-1EE5737B1C00}">
      <dgm:prSet/>
      <dgm:spPr/>
      <dgm:t>
        <a:bodyPr/>
        <a:lstStyle/>
        <a:p>
          <a:endParaRPr lang="ru-RU"/>
        </a:p>
      </dgm:t>
    </dgm:pt>
    <dgm:pt modelId="{16FA9FD8-3213-4617-8FBC-79A151B2A1F1}">
      <dgm:prSet/>
      <dgm:spPr/>
      <dgm:t>
        <a:bodyPr/>
        <a:lstStyle/>
        <a:p>
          <a:endParaRPr lang="ru-RU"/>
        </a:p>
      </dgm:t>
    </dgm:pt>
    <dgm:pt modelId="{C5102F81-21BA-48C6-97CA-23E5F65425C9}" type="parTrans" cxnId="{0256CFCD-93A8-4750-9CA9-84784EFC0C2C}">
      <dgm:prSet/>
      <dgm:spPr/>
      <dgm:t>
        <a:bodyPr/>
        <a:lstStyle/>
        <a:p>
          <a:endParaRPr lang="ru-RU"/>
        </a:p>
      </dgm:t>
    </dgm:pt>
    <dgm:pt modelId="{05113931-BBA1-41B6-B657-5979C6C04EA0}" type="sibTrans" cxnId="{0256CFCD-93A8-4750-9CA9-84784EFC0C2C}">
      <dgm:prSet/>
      <dgm:spPr/>
      <dgm:t>
        <a:bodyPr/>
        <a:lstStyle/>
        <a:p>
          <a:endParaRPr lang="ru-RU"/>
        </a:p>
      </dgm:t>
    </dgm:pt>
    <dgm:pt modelId="{A7924338-9CD7-497B-8E05-0AC644D01290}" type="pres">
      <dgm:prSet presAssocID="{F543A4D4-197F-4BB3-8CB7-3649CC18D6C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DDF118-FA0F-4CDA-BB0C-6A7AA8538F6A}" type="pres">
      <dgm:prSet presAssocID="{89386B76-7C83-4C56-81C2-4A0AE891D128}" presName="roof" presStyleLbl="dkBgShp" presStyleIdx="0" presStyleCnt="2" custScaleY="158460" custLinFactNeighborY="2850"/>
      <dgm:spPr>
        <a:prstGeom prst="downArrow">
          <a:avLst/>
        </a:prstGeom>
      </dgm:spPr>
      <dgm:t>
        <a:bodyPr/>
        <a:lstStyle/>
        <a:p>
          <a:endParaRPr lang="ru-RU"/>
        </a:p>
      </dgm:t>
    </dgm:pt>
    <dgm:pt modelId="{8F2D0E16-83A4-45FE-83FE-7D1AA6BFEC12}" type="pres">
      <dgm:prSet presAssocID="{89386B76-7C83-4C56-81C2-4A0AE891D128}" presName="pillars" presStyleCnt="0"/>
      <dgm:spPr/>
      <dgm:t>
        <a:bodyPr/>
        <a:lstStyle/>
        <a:p>
          <a:endParaRPr lang="ru-RU"/>
        </a:p>
      </dgm:t>
    </dgm:pt>
    <dgm:pt modelId="{2474C08C-3E22-4444-AAA8-067E78A85360}" type="pres">
      <dgm:prSet presAssocID="{89386B76-7C83-4C56-81C2-4A0AE891D128}" presName="pillar1" presStyleLbl="node1" presStyleIdx="0" presStyleCnt="3" custScaleY="662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A987B-4CEB-43EA-B57E-28936537240B}" type="pres">
      <dgm:prSet presAssocID="{FDB68593-2C88-4C75-A7C2-377170CE7B47}" presName="pillarX" presStyleLbl="node1" presStyleIdx="1" presStyleCnt="3" custScaleY="662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C9CD0C-8063-42A4-987B-39B685D66C5B}" type="pres">
      <dgm:prSet presAssocID="{E21F3EB4-931E-4B74-84EC-58BC3D7B7A7F}" presName="pillarX" presStyleLbl="node1" presStyleIdx="2" presStyleCnt="3" custScaleY="662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3C4CE6-33A3-4906-934B-01BB7BE96F8D}" type="pres">
      <dgm:prSet presAssocID="{89386B76-7C83-4C56-81C2-4A0AE891D128}" presName="base" presStyleLbl="dkBgShp" presStyleIdx="1" presStyleCnt="2" custLinFactNeighborY="-9890"/>
      <dgm:spPr/>
      <dgm:t>
        <a:bodyPr/>
        <a:lstStyle/>
        <a:p>
          <a:endParaRPr lang="ru-RU"/>
        </a:p>
      </dgm:t>
    </dgm:pt>
  </dgm:ptLst>
  <dgm:cxnLst>
    <dgm:cxn modelId="{0451FC13-9099-4946-BF33-3322D78D896E}" srcId="{89386B76-7C83-4C56-81C2-4A0AE891D128}" destId="{E21F3EB4-931E-4B74-84EC-58BC3D7B7A7F}" srcOrd="2" destOrd="0" parTransId="{657D9FDE-CEC2-491F-80AC-D102DDDECF26}" sibTransId="{F7765100-9CD7-420E-AB97-92E94F3F787B}"/>
    <dgm:cxn modelId="{0E8B19A4-FCDD-4823-A2FE-8C0FF3070B28}" type="presOf" srcId="{2208A3EB-9406-4909-A039-100DB8AE44FB}" destId="{2474C08C-3E22-4444-AAA8-067E78A85360}" srcOrd="0" destOrd="0" presId="urn:microsoft.com/office/officeart/2005/8/layout/hList3"/>
    <dgm:cxn modelId="{65A96593-02D3-4A3E-B461-AE4B9F15FED9}" type="presOf" srcId="{89386B76-7C83-4C56-81C2-4A0AE891D128}" destId="{D7DDF118-FA0F-4CDA-BB0C-6A7AA8538F6A}" srcOrd="0" destOrd="0" presId="urn:microsoft.com/office/officeart/2005/8/layout/hList3"/>
    <dgm:cxn modelId="{E645E609-7582-4305-8C0F-8D76A9005F98}" type="presOf" srcId="{F543A4D4-197F-4BB3-8CB7-3649CC18D6C2}" destId="{A7924338-9CD7-497B-8E05-0AC644D01290}" srcOrd="0" destOrd="0" presId="urn:microsoft.com/office/officeart/2005/8/layout/hList3"/>
    <dgm:cxn modelId="{D00F1205-4264-4FED-9B41-1EE5737B1C00}" srcId="{F543A4D4-197F-4BB3-8CB7-3649CC18D6C2}" destId="{D51DAED9-60C2-4473-AA1C-C57AA9C867F2}" srcOrd="1" destOrd="0" parTransId="{45BB87EE-E7A9-4A31-8433-3479D44D4A58}" sibTransId="{93EEA9D6-67F2-412F-89C3-29540D3DE3A4}"/>
    <dgm:cxn modelId="{67B94BDB-D1C0-45BD-A6CF-C121AE9FCE58}" type="presOf" srcId="{E21F3EB4-931E-4B74-84EC-58BC3D7B7A7F}" destId="{D5C9CD0C-8063-42A4-987B-39B685D66C5B}" srcOrd="0" destOrd="0" presId="urn:microsoft.com/office/officeart/2005/8/layout/hList3"/>
    <dgm:cxn modelId="{821AD239-7C88-4075-A1B7-41F7FE4C6135}" srcId="{F543A4D4-197F-4BB3-8CB7-3649CC18D6C2}" destId="{89386B76-7C83-4C56-81C2-4A0AE891D128}" srcOrd="0" destOrd="0" parTransId="{72235031-083E-4B91-9527-8DAE04C9DBB5}" sibTransId="{3081E1AF-9AD4-46E5-97A7-CF538454D970}"/>
    <dgm:cxn modelId="{7A3F72B9-5B86-4815-B573-38A0537BECCE}" srcId="{89386B76-7C83-4C56-81C2-4A0AE891D128}" destId="{2208A3EB-9406-4909-A039-100DB8AE44FB}" srcOrd="0" destOrd="0" parTransId="{79CF1AE9-A7E4-47B2-83B7-3D44C5E8D7D4}" sibTransId="{62745BE7-E9F4-4B8F-ABA1-6E8CF2FA2530}"/>
    <dgm:cxn modelId="{283514F3-6C6F-415B-8125-C9804D61C056}" srcId="{89386B76-7C83-4C56-81C2-4A0AE891D128}" destId="{FDB68593-2C88-4C75-A7C2-377170CE7B47}" srcOrd="1" destOrd="0" parTransId="{323E0854-41BD-4CF3-80D1-2D0296FDDFDA}" sibTransId="{EF7BB812-6EF5-45F9-95A9-38A5B353CDCD}"/>
    <dgm:cxn modelId="{0256CFCD-93A8-4750-9CA9-84784EFC0C2C}" srcId="{F543A4D4-197F-4BB3-8CB7-3649CC18D6C2}" destId="{16FA9FD8-3213-4617-8FBC-79A151B2A1F1}" srcOrd="2" destOrd="0" parTransId="{C5102F81-21BA-48C6-97CA-23E5F65425C9}" sibTransId="{05113931-BBA1-41B6-B657-5979C6C04EA0}"/>
    <dgm:cxn modelId="{31656CCB-E648-4B69-9412-E0B3B2F5E7F8}" type="presOf" srcId="{FDB68593-2C88-4C75-A7C2-377170CE7B47}" destId="{D31A987B-4CEB-43EA-B57E-28936537240B}" srcOrd="0" destOrd="0" presId="urn:microsoft.com/office/officeart/2005/8/layout/hList3"/>
    <dgm:cxn modelId="{8B430E5A-F505-4EB9-8442-29BBED1E7266}" type="presParOf" srcId="{A7924338-9CD7-497B-8E05-0AC644D01290}" destId="{D7DDF118-FA0F-4CDA-BB0C-6A7AA8538F6A}" srcOrd="0" destOrd="0" presId="urn:microsoft.com/office/officeart/2005/8/layout/hList3"/>
    <dgm:cxn modelId="{44284C7D-4B33-4674-9445-21F0446FA4CC}" type="presParOf" srcId="{A7924338-9CD7-497B-8E05-0AC644D01290}" destId="{8F2D0E16-83A4-45FE-83FE-7D1AA6BFEC12}" srcOrd="1" destOrd="0" presId="urn:microsoft.com/office/officeart/2005/8/layout/hList3"/>
    <dgm:cxn modelId="{2DF878AB-2C36-4244-932B-DC382F349848}" type="presParOf" srcId="{8F2D0E16-83A4-45FE-83FE-7D1AA6BFEC12}" destId="{2474C08C-3E22-4444-AAA8-067E78A85360}" srcOrd="0" destOrd="0" presId="urn:microsoft.com/office/officeart/2005/8/layout/hList3"/>
    <dgm:cxn modelId="{5297E5CA-62BD-46AD-8E5D-200D80139C96}" type="presParOf" srcId="{8F2D0E16-83A4-45FE-83FE-7D1AA6BFEC12}" destId="{D31A987B-4CEB-43EA-B57E-28936537240B}" srcOrd="1" destOrd="0" presId="urn:microsoft.com/office/officeart/2005/8/layout/hList3"/>
    <dgm:cxn modelId="{ED58870B-EF3F-4694-BE23-571ABAF0A6A2}" type="presParOf" srcId="{8F2D0E16-83A4-45FE-83FE-7D1AA6BFEC12}" destId="{D5C9CD0C-8063-42A4-987B-39B685D66C5B}" srcOrd="2" destOrd="0" presId="urn:microsoft.com/office/officeart/2005/8/layout/hList3"/>
    <dgm:cxn modelId="{E108DA4F-4A97-4493-ACC5-00E00DF584A2}" type="presParOf" srcId="{A7924338-9CD7-497B-8E05-0AC644D01290}" destId="{CF3C4CE6-33A3-4906-934B-01BB7BE96F8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CE0446-B630-447B-A3CB-A4EBD6FA60B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D650F1-ED40-4DEC-8463-6EA31DF95355}">
      <dgm:prSet phldrT="[Текст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36 медицинских организаций работают в системе ОМС Республики Адыгея</a:t>
          </a:r>
          <a:endParaRPr lang="ru-RU" sz="3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DB4E03E-C1D9-428E-A2BD-3DC540463BE3}" type="parTrans" cxnId="{AFB15FC0-6337-4386-9755-5A18258A7825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3887196-D29B-4949-AE9C-2C137D3E6E77}" type="sibTrans" cxnId="{AFB15FC0-6337-4386-9755-5A18258A7825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F6CE00E-64F6-4DA2-AF1D-ED9A19F676CD}">
      <dgm:prSet phldrT="[Текст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 страховом поле республики работает одна страховая медицинская организация (далее – СМО) – ЗАО МСК «Солидарность для жизни» в Республике Адыгея</a:t>
          </a:r>
          <a:endParaRPr lang="ru-RU" sz="2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0153A7E-88CC-4F5D-B84F-5AEB564D5A57}" type="parTrans" cxnId="{41D99308-A6B2-4709-BE04-14109E076628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2639F5F-7F1A-4921-A44F-90ADAC04F77E}" type="sibTrans" cxnId="{41D99308-A6B2-4709-BE04-14109E076628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20B93C5-652D-46A2-8AD7-E74BC3D0699F}">
      <dgm:prSet phldrT="[Текст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 </a:t>
          </a:r>
          <a:r>
            <a: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22</a:t>
          </a:r>
          <a:r>
            <a: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-х медицинских организациях, осуществляющих деятельность по ОМС, создана служба представителей, где ведут прием </a:t>
          </a:r>
          <a:r>
            <a: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19</a:t>
          </a:r>
          <a:r>
            <a: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представителей СМО</a:t>
          </a:r>
          <a:endParaRPr lang="ru-RU" sz="2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61D0F2E-7F00-49C8-8F4E-943A5999B49E}" type="parTrans" cxnId="{D2E8F4BB-67B7-4F2A-B931-250A42BF5BF1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E6F6CB5-783A-4059-B74A-F57F9A10A164}" type="sibTrans" cxnId="{D2E8F4BB-67B7-4F2A-B931-250A42BF5BF1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074DB6-387C-4ED7-BF03-1998A0FEC741}">
      <dgm:prSet phldrT="[Текст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 течение 2012 года к представителям СМО обратились </a:t>
          </a:r>
          <a:r>
            <a: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636</a:t>
          </a:r>
          <a:r>
            <a: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человек.</a:t>
          </a:r>
          <a:endParaRPr lang="ru-RU" sz="3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65B045B-DE75-472F-8987-FD1275946FA3}" type="parTrans" cxnId="{4630436E-ED98-4C98-A22A-15FD7704FC6A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AEABC5C-F4C1-4663-A3C7-47F9F87ACB79}" type="sibTrans" cxnId="{4630436E-ED98-4C98-A22A-15FD7704FC6A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1942B95-3E32-4ABC-BE92-FA198947A2AA}" type="pres">
      <dgm:prSet presAssocID="{59CE0446-B630-447B-A3CB-A4EBD6FA60B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F6CE50-47F7-4690-B00A-487E089272CF}" type="pres">
      <dgm:prSet presAssocID="{BBD650F1-ED40-4DEC-8463-6EA31DF95355}" presName="node" presStyleLbl="node1" presStyleIdx="0" presStyleCnt="4" custScaleX="99581" custScaleY="882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34B0DA-FBA7-4016-9FD2-90F8028AA669}" type="pres">
      <dgm:prSet presAssocID="{93887196-D29B-4949-AE9C-2C137D3E6E77}" presName="sibTrans" presStyleCnt="0"/>
      <dgm:spPr/>
    </dgm:pt>
    <dgm:pt modelId="{F8365E96-21BB-46A2-8A29-8431B6D846E7}" type="pres">
      <dgm:prSet presAssocID="{BF6CE00E-64F6-4DA2-AF1D-ED9A19F676CD}" presName="node" presStyleLbl="node1" presStyleIdx="1" presStyleCnt="4" custScaleY="882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99733A-C065-4F6B-9974-E550ABF7C384}" type="pres">
      <dgm:prSet presAssocID="{F2639F5F-7F1A-4921-A44F-90ADAC04F77E}" presName="sibTrans" presStyleCnt="0"/>
      <dgm:spPr/>
    </dgm:pt>
    <dgm:pt modelId="{959A0BF6-998F-4187-A234-B8D96C514871}" type="pres">
      <dgm:prSet presAssocID="{520B93C5-652D-46A2-8AD7-E74BC3D0699F}" presName="node" presStyleLbl="node1" presStyleIdx="2" presStyleCnt="4" custScaleY="972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097E5F-101C-4625-A7F1-D434F41D29AE}" type="pres">
      <dgm:prSet presAssocID="{DE6F6CB5-783A-4059-B74A-F57F9A10A164}" presName="sibTrans" presStyleCnt="0"/>
      <dgm:spPr/>
    </dgm:pt>
    <dgm:pt modelId="{6118F5FB-05CC-460A-98CE-D4C60183DF1A}" type="pres">
      <dgm:prSet presAssocID="{87074DB6-387C-4ED7-BF03-1998A0FEC741}" presName="node" presStyleLbl="node1" presStyleIdx="3" presStyleCnt="4" custScaleY="972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3C92FB-FE74-461C-985C-C076C29E408B}" type="presOf" srcId="{520B93C5-652D-46A2-8AD7-E74BC3D0699F}" destId="{959A0BF6-998F-4187-A234-B8D96C514871}" srcOrd="0" destOrd="0" presId="urn:microsoft.com/office/officeart/2005/8/layout/default"/>
    <dgm:cxn modelId="{750421F9-6F10-41E0-A285-64B57EB9DFE0}" type="presOf" srcId="{BBD650F1-ED40-4DEC-8463-6EA31DF95355}" destId="{EAF6CE50-47F7-4690-B00A-487E089272CF}" srcOrd="0" destOrd="0" presId="urn:microsoft.com/office/officeart/2005/8/layout/default"/>
    <dgm:cxn modelId="{D2E8F4BB-67B7-4F2A-B931-250A42BF5BF1}" srcId="{59CE0446-B630-447B-A3CB-A4EBD6FA60B7}" destId="{520B93C5-652D-46A2-8AD7-E74BC3D0699F}" srcOrd="2" destOrd="0" parTransId="{961D0F2E-7F00-49C8-8F4E-943A5999B49E}" sibTransId="{DE6F6CB5-783A-4059-B74A-F57F9A10A164}"/>
    <dgm:cxn modelId="{337B6DFF-3CFD-4155-82C3-0F8C0E60605E}" type="presOf" srcId="{87074DB6-387C-4ED7-BF03-1998A0FEC741}" destId="{6118F5FB-05CC-460A-98CE-D4C60183DF1A}" srcOrd="0" destOrd="0" presId="urn:microsoft.com/office/officeart/2005/8/layout/default"/>
    <dgm:cxn modelId="{4D5D83AC-B402-4836-8BCA-A0560E7CF240}" type="presOf" srcId="{59CE0446-B630-447B-A3CB-A4EBD6FA60B7}" destId="{31942B95-3E32-4ABC-BE92-FA198947A2AA}" srcOrd="0" destOrd="0" presId="urn:microsoft.com/office/officeart/2005/8/layout/default"/>
    <dgm:cxn modelId="{AFB15FC0-6337-4386-9755-5A18258A7825}" srcId="{59CE0446-B630-447B-A3CB-A4EBD6FA60B7}" destId="{BBD650F1-ED40-4DEC-8463-6EA31DF95355}" srcOrd="0" destOrd="0" parTransId="{2DB4E03E-C1D9-428E-A2BD-3DC540463BE3}" sibTransId="{93887196-D29B-4949-AE9C-2C137D3E6E77}"/>
    <dgm:cxn modelId="{4630436E-ED98-4C98-A22A-15FD7704FC6A}" srcId="{59CE0446-B630-447B-A3CB-A4EBD6FA60B7}" destId="{87074DB6-387C-4ED7-BF03-1998A0FEC741}" srcOrd="3" destOrd="0" parTransId="{365B045B-DE75-472F-8987-FD1275946FA3}" sibTransId="{6AEABC5C-F4C1-4663-A3C7-47F9F87ACB79}"/>
    <dgm:cxn modelId="{E4DFF796-4929-4005-A271-14530E8B1978}" type="presOf" srcId="{BF6CE00E-64F6-4DA2-AF1D-ED9A19F676CD}" destId="{F8365E96-21BB-46A2-8A29-8431B6D846E7}" srcOrd="0" destOrd="0" presId="urn:microsoft.com/office/officeart/2005/8/layout/default"/>
    <dgm:cxn modelId="{41D99308-A6B2-4709-BE04-14109E076628}" srcId="{59CE0446-B630-447B-A3CB-A4EBD6FA60B7}" destId="{BF6CE00E-64F6-4DA2-AF1D-ED9A19F676CD}" srcOrd="1" destOrd="0" parTransId="{50153A7E-88CC-4F5D-B84F-5AEB564D5A57}" sibTransId="{F2639F5F-7F1A-4921-A44F-90ADAC04F77E}"/>
    <dgm:cxn modelId="{62472B33-B66A-40D0-9339-985E545EEB57}" type="presParOf" srcId="{31942B95-3E32-4ABC-BE92-FA198947A2AA}" destId="{EAF6CE50-47F7-4690-B00A-487E089272CF}" srcOrd="0" destOrd="0" presId="urn:microsoft.com/office/officeart/2005/8/layout/default"/>
    <dgm:cxn modelId="{3C554008-7E80-4D39-87ED-55A0CDC91372}" type="presParOf" srcId="{31942B95-3E32-4ABC-BE92-FA198947A2AA}" destId="{9F34B0DA-FBA7-4016-9FD2-90F8028AA669}" srcOrd="1" destOrd="0" presId="urn:microsoft.com/office/officeart/2005/8/layout/default"/>
    <dgm:cxn modelId="{7B0B1D0A-4730-4544-AC23-0678820D9537}" type="presParOf" srcId="{31942B95-3E32-4ABC-BE92-FA198947A2AA}" destId="{F8365E96-21BB-46A2-8A29-8431B6D846E7}" srcOrd="2" destOrd="0" presId="urn:microsoft.com/office/officeart/2005/8/layout/default"/>
    <dgm:cxn modelId="{E022231D-4EBA-441F-9730-D99722B8EF89}" type="presParOf" srcId="{31942B95-3E32-4ABC-BE92-FA198947A2AA}" destId="{BD99733A-C065-4F6B-9974-E550ABF7C384}" srcOrd="3" destOrd="0" presId="urn:microsoft.com/office/officeart/2005/8/layout/default"/>
    <dgm:cxn modelId="{23B23599-232A-47A2-B42C-50CF42C68160}" type="presParOf" srcId="{31942B95-3E32-4ABC-BE92-FA198947A2AA}" destId="{959A0BF6-998F-4187-A234-B8D96C514871}" srcOrd="4" destOrd="0" presId="urn:microsoft.com/office/officeart/2005/8/layout/default"/>
    <dgm:cxn modelId="{529D7E6A-7BE7-4DC7-AA87-C54751AD59E2}" type="presParOf" srcId="{31942B95-3E32-4ABC-BE92-FA198947A2AA}" destId="{A5097E5F-101C-4625-A7F1-D434F41D29AE}" srcOrd="5" destOrd="0" presId="urn:microsoft.com/office/officeart/2005/8/layout/default"/>
    <dgm:cxn modelId="{056875AB-0777-44F5-B5B3-37AB70659D2D}" type="presParOf" srcId="{31942B95-3E32-4ABC-BE92-FA198947A2AA}" destId="{6118F5FB-05CC-460A-98CE-D4C60183DF1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C16535-EFE8-4F05-B69B-739F1B95F2E7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3840D4-33D1-451F-B309-A13385A5826C}">
      <dgm:prSet phldrT="[Текст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Общий </a:t>
          </a:r>
          <a:r>
            <a:rPr lang="ru-RU" dirty="0" err="1" smtClean="0">
              <a:solidFill>
                <a:srgbClr val="002060"/>
              </a:solidFill>
            </a:rPr>
            <a:t>Куд</a:t>
          </a:r>
          <a:r>
            <a:rPr lang="ru-RU" dirty="0" smtClean="0">
              <a:solidFill>
                <a:srgbClr val="002060"/>
              </a:solidFill>
            </a:rPr>
            <a:t>. МО РА</a:t>
          </a:r>
          <a:endParaRPr lang="ru-RU" dirty="0">
            <a:solidFill>
              <a:srgbClr val="002060"/>
            </a:solidFill>
          </a:endParaRPr>
        </a:p>
      </dgm:t>
    </dgm:pt>
    <dgm:pt modelId="{8C9D0ADA-AE0F-4AFB-9883-D68094FCBFCD}" type="parTrans" cxnId="{3E35EA25-A998-49E2-8126-6026E0AD349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906DC73-CBAE-4A4D-8DB1-D1FF1016579E}" type="sibTrans" cxnId="{3E35EA25-A998-49E2-8126-6026E0AD349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CC2289B3-664A-4F6D-AA0C-A9D7FA3D7B68}">
      <dgm:prSet phldrT="[Текст]" custT="1"/>
      <dgm:spPr/>
      <dgm:t>
        <a:bodyPr/>
        <a:lstStyle/>
        <a:p>
          <a:r>
            <a:rPr lang="ru-RU" sz="5400" dirty="0" smtClean="0">
              <a:solidFill>
                <a:srgbClr val="002060"/>
              </a:solidFill>
            </a:rPr>
            <a:t>	</a:t>
          </a:r>
          <a:r>
            <a:rPr lang="ru-RU" sz="5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0,89</a:t>
          </a:r>
          <a:endParaRPr lang="ru-RU" sz="5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177D03A-2768-458E-9345-FA5547FCE0F1}" type="parTrans" cxnId="{CEB28BF3-CEB5-4B36-9765-7DDBEF80CC2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E50EA9B-BF53-4AD1-A150-D0D73C757C3E}" type="sibTrans" cxnId="{CEB28BF3-CEB5-4B36-9765-7DDBEF80CC2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6817FE1-46A6-4F87-BC4B-9170738702A6}">
      <dgm:prSet phldrT="[Текст]" custT="1"/>
      <dgm:spPr/>
      <dgm:t>
        <a:bodyPr/>
        <a:lstStyle/>
        <a:p>
          <a:pPr algn="ctr"/>
          <a:r>
            <a:rPr lang="ru-RU" sz="5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0,77</a:t>
          </a:r>
          <a:endParaRPr lang="ru-RU" sz="5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3B502B9-CD55-4954-9BC6-03C97760CE86}" type="parTrans" cxnId="{7C9D4BE9-7FE5-47C5-AA66-5CDBEF8069E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C6AEB5AA-16A3-43FE-9A26-D3CF42164054}" type="sibTrans" cxnId="{7C9D4BE9-7FE5-47C5-AA66-5CDBEF8069E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E0114B8-D1BD-4306-9990-FEAC07064E8B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6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2011 год </a:t>
          </a:r>
          <a:endParaRPr lang="ru-RU" sz="60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E425A09-DDBA-43D7-AFEA-CE97C9E91F35}" type="parTrans" cxnId="{7EE42F33-1435-4E23-A237-A6ABABAFFA3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70D24CFB-DEC1-4E69-8AD6-6A40054B4C2A}" type="sibTrans" cxnId="{7EE42F33-1435-4E23-A237-A6ABABAFFA3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981A4F9-BA4A-4018-82D4-16B9D15226F2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5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2012</a:t>
          </a:r>
          <a:r>
            <a:rPr lang="ru-RU" sz="5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год</a:t>
          </a:r>
          <a:endParaRPr lang="ru-RU" sz="54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70C48C-2C48-46AA-B993-23BACBE9E893}" type="parTrans" cxnId="{0FE8F45D-C355-4D50-A876-CD392B9F4E0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DC3405F-0B87-4DE0-A20D-D90B4E80CAB1}" type="sibTrans" cxnId="{0FE8F45D-C355-4D50-A876-CD392B9F4E0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2233800-C02D-439E-9993-E4736B78F5D9}" type="pres">
      <dgm:prSet presAssocID="{3CC16535-EFE8-4F05-B69B-739F1B95F2E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6B68D2-8085-4AA9-BD49-C59FF64F4B31}" type="pres">
      <dgm:prSet presAssocID="{3CC16535-EFE8-4F05-B69B-739F1B95F2E7}" presName="dummyMaxCanvas" presStyleCnt="0">
        <dgm:presLayoutVars/>
      </dgm:prSet>
      <dgm:spPr/>
    </dgm:pt>
    <dgm:pt modelId="{941FA32F-A3E9-4BFF-BEBD-9D563793529C}" type="pres">
      <dgm:prSet presAssocID="{3CC16535-EFE8-4F05-B69B-739F1B95F2E7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1CDC84-828C-47FA-A187-8B91CAA4BAF5}" type="pres">
      <dgm:prSet presAssocID="{3CC16535-EFE8-4F05-B69B-739F1B95F2E7}" presName="FiveNodes_2" presStyleLbl="node1" presStyleIdx="1" presStyleCnt="5" custLinFactY="8606" custLinFactNeighborX="245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1EF5A7-D2C2-48D1-9204-EAACA6217C1F}" type="pres">
      <dgm:prSet presAssocID="{3CC16535-EFE8-4F05-B69B-739F1B95F2E7}" presName="FiveNodes_3" presStyleLbl="node1" presStyleIdx="2" presStyleCnt="5" custLinFactY="100000" custLinFactNeighborX="14681" custLinFactNeighborY="1187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6AC4A7-0D1D-48B4-882D-88A69CC128D7}" type="pres">
      <dgm:prSet presAssocID="{3CC16535-EFE8-4F05-B69B-739F1B95F2E7}" presName="FiveNodes_4" presStyleLbl="node1" presStyleIdx="3" presStyleCnt="5" custLinFactY="-100000" custLinFactNeighborX="-19432" custLinFactNeighborY="-1311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CD5BC8-687C-4C59-A0C7-41182C59D617}" type="pres">
      <dgm:prSet presAssocID="{3CC16535-EFE8-4F05-B69B-739F1B95F2E7}" presName="FiveNodes_5" presStyleLbl="node1" presStyleIdx="4" presStyleCnt="5" custLinFactY="-21063" custLinFactNeighborX="-952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F257C0-BE4B-486E-A7D9-38A1F36A517C}" type="pres">
      <dgm:prSet presAssocID="{3CC16535-EFE8-4F05-B69B-739F1B95F2E7}" presName="FiveConn_1-2" presStyleLbl="fgAccFollowNode1" presStyleIdx="0" presStyleCnt="4" custLinFactX="29734" custLinFactNeighborX="100000" custLinFactNeighborY="-484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6F111-73A7-46D4-84D8-A83CF35F72FE}" type="pres">
      <dgm:prSet presAssocID="{3CC16535-EFE8-4F05-B69B-739F1B95F2E7}" presName="FiveConn_2-3" presStyleLbl="fgAccFollowNode1" presStyleIdx="1" presStyleCnt="4" custLinFactX="10568" custLinFactNeighborX="100000" custLinFactNeighborY="-248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F5513D-5D89-4D94-B83B-B5DFAB1814B1}" type="pres">
      <dgm:prSet presAssocID="{3CC16535-EFE8-4F05-B69B-739F1B95F2E7}" presName="FiveConn_3-4" presStyleLbl="fgAccFollowNode1" presStyleIdx="2" presStyleCnt="4" custLinFactX="31164" custLinFactNeighborX="100000" custLinFactNeighborY="-51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0B21CA-24C7-4203-AA8F-E1D21724F20F}" type="pres">
      <dgm:prSet presAssocID="{3CC16535-EFE8-4F05-B69B-739F1B95F2E7}" presName="FiveConn_4-5" presStyleLbl="fgAccFollowNode1" presStyleIdx="3" presStyleCnt="4" custLinFactX="12280" custLinFactNeighborX="100000" custLinFactNeighborY="-673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C4F1CE-CB67-4D8A-B0DC-126AD4590F45}" type="pres">
      <dgm:prSet presAssocID="{3CC16535-EFE8-4F05-B69B-739F1B95F2E7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3776B2-03AC-4802-A290-33424AD10BAE}" type="pres">
      <dgm:prSet presAssocID="{3CC16535-EFE8-4F05-B69B-739F1B95F2E7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A444E0-AAF4-4B0A-9536-996D6E9DF5E1}" type="pres">
      <dgm:prSet presAssocID="{3CC16535-EFE8-4F05-B69B-739F1B95F2E7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F555E8-0B19-49A5-BDD4-FB96528E54AB}" type="pres">
      <dgm:prSet presAssocID="{3CC16535-EFE8-4F05-B69B-739F1B95F2E7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C96699-6FF5-44DB-97F0-36CD750178D9}" type="pres">
      <dgm:prSet presAssocID="{3CC16535-EFE8-4F05-B69B-739F1B95F2E7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E232DB-74E0-42C8-BCCC-7F4042DB99CF}" type="presOf" srcId="{3E0114B8-D1BD-4306-9990-FEAC07064E8B}" destId="{8CF555E8-0B19-49A5-BDD4-FB96528E54AB}" srcOrd="1" destOrd="0" presId="urn:microsoft.com/office/officeart/2005/8/layout/vProcess5"/>
    <dgm:cxn modelId="{76877B9D-5544-4E0F-A490-67A1FACEEFC8}" type="presOf" srcId="{A981A4F9-BA4A-4018-82D4-16B9D15226F2}" destId="{8DC96699-6FF5-44DB-97F0-36CD750178D9}" srcOrd="1" destOrd="0" presId="urn:microsoft.com/office/officeart/2005/8/layout/vProcess5"/>
    <dgm:cxn modelId="{5A940712-7F78-4DD1-BA20-CF88F134049B}" type="presOf" srcId="{70D24CFB-DEC1-4E69-8AD6-6A40054B4C2A}" destId="{900B21CA-24C7-4203-AA8F-E1D21724F20F}" srcOrd="0" destOrd="0" presId="urn:microsoft.com/office/officeart/2005/8/layout/vProcess5"/>
    <dgm:cxn modelId="{F41145EC-D071-4558-9DFB-01021C2EFAE7}" type="presOf" srcId="{EE50EA9B-BF53-4AD1-A150-D0D73C757C3E}" destId="{EEA6F111-73A7-46D4-84D8-A83CF35F72FE}" srcOrd="0" destOrd="0" presId="urn:microsoft.com/office/officeart/2005/8/layout/vProcess5"/>
    <dgm:cxn modelId="{7C9D4BE9-7FE5-47C5-AA66-5CDBEF8069E9}" srcId="{3CC16535-EFE8-4F05-B69B-739F1B95F2E7}" destId="{26817FE1-46A6-4F87-BC4B-9170738702A6}" srcOrd="2" destOrd="0" parTransId="{83B502B9-CD55-4954-9BC6-03C97760CE86}" sibTransId="{C6AEB5AA-16A3-43FE-9A26-D3CF42164054}"/>
    <dgm:cxn modelId="{16FBD96B-36FA-42F1-A174-484CBC666C51}" type="presOf" srcId="{26817FE1-46A6-4F87-BC4B-9170738702A6}" destId="{AF1EF5A7-D2C2-48D1-9204-EAACA6217C1F}" srcOrd="0" destOrd="0" presId="urn:microsoft.com/office/officeart/2005/8/layout/vProcess5"/>
    <dgm:cxn modelId="{E7216E24-DCF5-4A78-86C4-E5291E80380D}" type="presOf" srcId="{9906DC73-CBAE-4A4D-8DB1-D1FF1016579E}" destId="{46F257C0-BE4B-486E-A7D9-38A1F36A517C}" srcOrd="0" destOrd="0" presId="urn:microsoft.com/office/officeart/2005/8/layout/vProcess5"/>
    <dgm:cxn modelId="{CEB28BF3-CEB5-4B36-9765-7DDBEF80CC25}" srcId="{3CC16535-EFE8-4F05-B69B-739F1B95F2E7}" destId="{CC2289B3-664A-4F6D-AA0C-A9D7FA3D7B68}" srcOrd="1" destOrd="0" parTransId="{E177D03A-2768-458E-9345-FA5547FCE0F1}" sibTransId="{EE50EA9B-BF53-4AD1-A150-D0D73C757C3E}"/>
    <dgm:cxn modelId="{69B29F68-35E9-4310-ABA6-5720B1BC2021}" type="presOf" srcId="{C6AEB5AA-16A3-43FE-9A26-D3CF42164054}" destId="{34F5513D-5D89-4D94-B83B-B5DFAB1814B1}" srcOrd="0" destOrd="0" presId="urn:microsoft.com/office/officeart/2005/8/layout/vProcess5"/>
    <dgm:cxn modelId="{3E35EA25-A998-49E2-8126-6026E0AD3495}" srcId="{3CC16535-EFE8-4F05-B69B-739F1B95F2E7}" destId="{BE3840D4-33D1-451F-B309-A13385A5826C}" srcOrd="0" destOrd="0" parTransId="{8C9D0ADA-AE0F-4AFB-9883-D68094FCBFCD}" sibTransId="{9906DC73-CBAE-4A4D-8DB1-D1FF1016579E}"/>
    <dgm:cxn modelId="{DF785C5F-C4FE-41EA-AEE0-07AE7AC83D64}" type="presOf" srcId="{3E0114B8-D1BD-4306-9990-FEAC07064E8B}" destId="{C56AC4A7-0D1D-48B4-882D-88A69CC128D7}" srcOrd="0" destOrd="0" presId="urn:microsoft.com/office/officeart/2005/8/layout/vProcess5"/>
    <dgm:cxn modelId="{0FE8F45D-C355-4D50-A876-CD392B9F4E05}" srcId="{3CC16535-EFE8-4F05-B69B-739F1B95F2E7}" destId="{A981A4F9-BA4A-4018-82D4-16B9D15226F2}" srcOrd="4" destOrd="0" parTransId="{0970C48C-2C48-46AA-B993-23BACBE9E893}" sibTransId="{6DC3405F-0B87-4DE0-A20D-D90B4E80CAB1}"/>
    <dgm:cxn modelId="{20074C15-A264-4096-AECD-2B90BAC70BCE}" type="presOf" srcId="{BE3840D4-33D1-451F-B309-A13385A5826C}" destId="{941FA32F-A3E9-4BFF-BEBD-9D563793529C}" srcOrd="0" destOrd="0" presId="urn:microsoft.com/office/officeart/2005/8/layout/vProcess5"/>
    <dgm:cxn modelId="{EA49D9B2-B778-4E44-8F14-24958A303313}" type="presOf" srcId="{BE3840D4-33D1-451F-B309-A13385A5826C}" destId="{64C4F1CE-CB67-4D8A-B0DC-126AD4590F45}" srcOrd="1" destOrd="0" presId="urn:microsoft.com/office/officeart/2005/8/layout/vProcess5"/>
    <dgm:cxn modelId="{A4029D92-5995-4978-885E-6E88E40356FC}" type="presOf" srcId="{CC2289B3-664A-4F6D-AA0C-A9D7FA3D7B68}" destId="{113776B2-03AC-4802-A290-33424AD10BAE}" srcOrd="1" destOrd="0" presId="urn:microsoft.com/office/officeart/2005/8/layout/vProcess5"/>
    <dgm:cxn modelId="{79C7DBC4-7C8F-43DE-8D24-635B7236A21B}" type="presOf" srcId="{A981A4F9-BA4A-4018-82D4-16B9D15226F2}" destId="{E3CD5BC8-687C-4C59-A0C7-41182C59D617}" srcOrd="0" destOrd="0" presId="urn:microsoft.com/office/officeart/2005/8/layout/vProcess5"/>
    <dgm:cxn modelId="{FEBE4AAD-C6A9-4E89-B7B5-3FF92AF816F7}" type="presOf" srcId="{3CC16535-EFE8-4F05-B69B-739F1B95F2E7}" destId="{F2233800-C02D-439E-9993-E4736B78F5D9}" srcOrd="0" destOrd="0" presId="urn:microsoft.com/office/officeart/2005/8/layout/vProcess5"/>
    <dgm:cxn modelId="{370139A7-CE9E-413F-BF0A-8D3E774A9238}" type="presOf" srcId="{CC2289B3-664A-4F6D-AA0C-A9D7FA3D7B68}" destId="{7F1CDC84-828C-47FA-A187-8B91CAA4BAF5}" srcOrd="0" destOrd="0" presId="urn:microsoft.com/office/officeart/2005/8/layout/vProcess5"/>
    <dgm:cxn modelId="{C75A545E-78F7-483E-8CEC-F149E69C8BF7}" type="presOf" srcId="{26817FE1-46A6-4F87-BC4B-9170738702A6}" destId="{84A444E0-AAF4-4B0A-9536-996D6E9DF5E1}" srcOrd="1" destOrd="0" presId="urn:microsoft.com/office/officeart/2005/8/layout/vProcess5"/>
    <dgm:cxn modelId="{7EE42F33-1435-4E23-A237-A6ABABAFFA30}" srcId="{3CC16535-EFE8-4F05-B69B-739F1B95F2E7}" destId="{3E0114B8-D1BD-4306-9990-FEAC07064E8B}" srcOrd="3" destOrd="0" parTransId="{8E425A09-DDBA-43D7-AFEA-CE97C9E91F35}" sibTransId="{70D24CFB-DEC1-4E69-8AD6-6A40054B4C2A}"/>
    <dgm:cxn modelId="{9E8753DA-FB44-47CC-98FE-4C73C5B30FEA}" type="presParOf" srcId="{F2233800-C02D-439E-9993-E4736B78F5D9}" destId="{4B6B68D2-8085-4AA9-BD49-C59FF64F4B31}" srcOrd="0" destOrd="0" presId="urn:microsoft.com/office/officeart/2005/8/layout/vProcess5"/>
    <dgm:cxn modelId="{68D41A99-75A6-4027-9F04-07BE7AE08060}" type="presParOf" srcId="{F2233800-C02D-439E-9993-E4736B78F5D9}" destId="{941FA32F-A3E9-4BFF-BEBD-9D563793529C}" srcOrd="1" destOrd="0" presId="urn:microsoft.com/office/officeart/2005/8/layout/vProcess5"/>
    <dgm:cxn modelId="{D8E721DD-F09A-45A2-A519-1F88EE911B47}" type="presParOf" srcId="{F2233800-C02D-439E-9993-E4736B78F5D9}" destId="{7F1CDC84-828C-47FA-A187-8B91CAA4BAF5}" srcOrd="2" destOrd="0" presId="urn:microsoft.com/office/officeart/2005/8/layout/vProcess5"/>
    <dgm:cxn modelId="{B09ADB33-06BD-47DD-B170-D2BE18F5263F}" type="presParOf" srcId="{F2233800-C02D-439E-9993-E4736B78F5D9}" destId="{AF1EF5A7-D2C2-48D1-9204-EAACA6217C1F}" srcOrd="3" destOrd="0" presId="urn:microsoft.com/office/officeart/2005/8/layout/vProcess5"/>
    <dgm:cxn modelId="{1FEEDCB8-4769-4593-9DEE-EFF39E6C406A}" type="presParOf" srcId="{F2233800-C02D-439E-9993-E4736B78F5D9}" destId="{C56AC4A7-0D1D-48B4-882D-88A69CC128D7}" srcOrd="4" destOrd="0" presId="urn:microsoft.com/office/officeart/2005/8/layout/vProcess5"/>
    <dgm:cxn modelId="{1D1BEC14-23B1-4B1B-8F4B-37222377F768}" type="presParOf" srcId="{F2233800-C02D-439E-9993-E4736B78F5D9}" destId="{E3CD5BC8-687C-4C59-A0C7-41182C59D617}" srcOrd="5" destOrd="0" presId="urn:microsoft.com/office/officeart/2005/8/layout/vProcess5"/>
    <dgm:cxn modelId="{64A4715A-7644-4897-98D0-15DE94FF1457}" type="presParOf" srcId="{F2233800-C02D-439E-9993-E4736B78F5D9}" destId="{46F257C0-BE4B-486E-A7D9-38A1F36A517C}" srcOrd="6" destOrd="0" presId="urn:microsoft.com/office/officeart/2005/8/layout/vProcess5"/>
    <dgm:cxn modelId="{1FD46514-CFD9-44C0-A4B3-09EBBEBB90BA}" type="presParOf" srcId="{F2233800-C02D-439E-9993-E4736B78F5D9}" destId="{EEA6F111-73A7-46D4-84D8-A83CF35F72FE}" srcOrd="7" destOrd="0" presId="urn:microsoft.com/office/officeart/2005/8/layout/vProcess5"/>
    <dgm:cxn modelId="{0D546829-EED5-4496-A279-881C61ED3762}" type="presParOf" srcId="{F2233800-C02D-439E-9993-E4736B78F5D9}" destId="{34F5513D-5D89-4D94-B83B-B5DFAB1814B1}" srcOrd="8" destOrd="0" presId="urn:microsoft.com/office/officeart/2005/8/layout/vProcess5"/>
    <dgm:cxn modelId="{A55AF326-629A-4E8B-8499-49167C1B060C}" type="presParOf" srcId="{F2233800-C02D-439E-9993-E4736B78F5D9}" destId="{900B21CA-24C7-4203-AA8F-E1D21724F20F}" srcOrd="9" destOrd="0" presId="urn:microsoft.com/office/officeart/2005/8/layout/vProcess5"/>
    <dgm:cxn modelId="{FCFD6EAC-1B10-48C7-BEE3-77FB2AA998D3}" type="presParOf" srcId="{F2233800-C02D-439E-9993-E4736B78F5D9}" destId="{64C4F1CE-CB67-4D8A-B0DC-126AD4590F45}" srcOrd="10" destOrd="0" presId="urn:microsoft.com/office/officeart/2005/8/layout/vProcess5"/>
    <dgm:cxn modelId="{791EBCBE-8724-4EA0-8DD8-693C5E3111EB}" type="presParOf" srcId="{F2233800-C02D-439E-9993-E4736B78F5D9}" destId="{113776B2-03AC-4802-A290-33424AD10BAE}" srcOrd="11" destOrd="0" presId="urn:microsoft.com/office/officeart/2005/8/layout/vProcess5"/>
    <dgm:cxn modelId="{016C8C80-AFBD-4502-A669-7001DF818F02}" type="presParOf" srcId="{F2233800-C02D-439E-9993-E4736B78F5D9}" destId="{84A444E0-AAF4-4B0A-9536-996D6E9DF5E1}" srcOrd="12" destOrd="0" presId="urn:microsoft.com/office/officeart/2005/8/layout/vProcess5"/>
    <dgm:cxn modelId="{A78C5A69-E11B-419F-8932-E236935DE2E5}" type="presParOf" srcId="{F2233800-C02D-439E-9993-E4736B78F5D9}" destId="{8CF555E8-0B19-49A5-BDD4-FB96528E54AB}" srcOrd="13" destOrd="0" presId="urn:microsoft.com/office/officeart/2005/8/layout/vProcess5"/>
    <dgm:cxn modelId="{CC1467CC-EBB4-4087-A758-B3EA36FE4383}" type="presParOf" srcId="{F2233800-C02D-439E-9993-E4736B78F5D9}" destId="{8DC96699-6FF5-44DB-97F0-36CD750178D9}" srcOrd="14" destOrd="0" presId="urn:microsoft.com/office/officeart/2005/8/layout/vProcess5"/>
  </dgm:cxnLst>
  <dgm:bg>
    <a:solidFill>
      <a:schemeClr val="accent1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9402DE-7387-4B6D-97B6-973799628A3F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BE4846-A0D5-4EDC-BB00-8089AF8C3197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2011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г.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9F85EA7-6BF1-4B64-ACF1-4324E892B1BA}" type="parTrans" cxnId="{CCEA8BD3-EA92-4A79-BD2A-CF98959733EB}">
      <dgm:prSet/>
      <dgm:spPr/>
      <dgm:t>
        <a:bodyPr/>
        <a:lstStyle/>
        <a:p>
          <a:endParaRPr lang="ru-RU"/>
        </a:p>
      </dgm:t>
    </dgm:pt>
    <dgm:pt modelId="{911352C6-990C-4874-920A-3D7FF79BC338}" type="sibTrans" cxnId="{CCEA8BD3-EA92-4A79-BD2A-CF98959733EB}">
      <dgm:prSet/>
      <dgm:spPr/>
      <dgm:t>
        <a:bodyPr/>
        <a:lstStyle/>
        <a:p>
          <a:endParaRPr lang="ru-RU"/>
        </a:p>
      </dgm:t>
    </dgm:pt>
    <dgm:pt modelId="{1A55ED38-6D49-4DE9-968C-372C41F54698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2012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г.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FCEFF07-4508-4155-AACC-35B95BFD95CF}" type="parTrans" cxnId="{875A0565-F23F-4977-AC5F-916CC7D8068F}">
      <dgm:prSet/>
      <dgm:spPr/>
      <dgm:t>
        <a:bodyPr/>
        <a:lstStyle/>
        <a:p>
          <a:endParaRPr lang="ru-RU"/>
        </a:p>
      </dgm:t>
    </dgm:pt>
    <dgm:pt modelId="{B76356AF-A180-4FC1-A988-5466CB482C17}" type="sibTrans" cxnId="{875A0565-F23F-4977-AC5F-916CC7D8068F}">
      <dgm:prSet/>
      <dgm:spPr/>
      <dgm:t>
        <a:bodyPr/>
        <a:lstStyle/>
        <a:p>
          <a:endParaRPr lang="ru-RU"/>
        </a:p>
      </dgm:t>
    </dgm:pt>
    <dgm:pt modelId="{3F4FB8C7-D0C2-4C81-A0E5-07DF3CFE31FA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sz="2600" b="1" dirty="0" smtClean="0"/>
            <a:t>спорных случаев</a:t>
          </a:r>
          <a:r>
            <a:rPr lang="en-US" sz="2600" b="1" dirty="0" smtClean="0"/>
            <a:t>/ </a:t>
          </a:r>
          <a:r>
            <a:rPr lang="ru-RU" sz="2600" b="1" dirty="0" smtClean="0"/>
            <a:t>удовлетворены</a:t>
          </a:r>
          <a:endParaRPr lang="ru-RU" sz="2600" b="1" dirty="0"/>
        </a:p>
      </dgm:t>
    </dgm:pt>
    <dgm:pt modelId="{8A90BCB4-243B-4040-BCD8-BF9FA5A8D846}" type="parTrans" cxnId="{B8C43DF0-5B8F-42FA-9E17-B7108EC4B8CC}">
      <dgm:prSet/>
      <dgm:spPr/>
      <dgm:t>
        <a:bodyPr/>
        <a:lstStyle/>
        <a:p>
          <a:endParaRPr lang="ru-RU"/>
        </a:p>
      </dgm:t>
    </dgm:pt>
    <dgm:pt modelId="{B996C5C4-A496-4132-B0FE-231E8697DF3D}" type="sibTrans" cxnId="{B8C43DF0-5B8F-42FA-9E17-B7108EC4B8CC}">
      <dgm:prSet/>
      <dgm:spPr/>
      <dgm:t>
        <a:bodyPr/>
        <a:lstStyle/>
        <a:p>
          <a:endParaRPr lang="ru-RU"/>
        </a:p>
      </dgm:t>
    </dgm:pt>
    <dgm:pt modelId="{2BA41411-0388-47BF-8661-37D383AFC643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13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3/133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4F3DFFB2-9D41-4520-93C9-1005E05E2D14}" type="parTrans" cxnId="{66E2C667-8D69-477A-86E4-3EB63E177EF0}">
      <dgm:prSet/>
      <dgm:spPr/>
      <dgm:t>
        <a:bodyPr/>
        <a:lstStyle/>
        <a:p>
          <a:endParaRPr lang="ru-RU"/>
        </a:p>
      </dgm:t>
    </dgm:pt>
    <dgm:pt modelId="{B872B7F5-0A68-48E9-BCE2-488638AE49A3}" type="sibTrans" cxnId="{66E2C667-8D69-477A-86E4-3EB63E177EF0}">
      <dgm:prSet/>
      <dgm:spPr/>
      <dgm:t>
        <a:bodyPr/>
        <a:lstStyle/>
        <a:p>
          <a:endParaRPr lang="ru-RU"/>
        </a:p>
      </dgm:t>
    </dgm:pt>
    <dgm:pt modelId="{E7629063-6F71-4269-B464-C96ABCC5B369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32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/32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DCF4189D-6B97-4A50-B18D-D7D2F443A187}" type="parTrans" cxnId="{459AE6F7-EFE8-4F6D-BB46-E0726E56081C}">
      <dgm:prSet/>
      <dgm:spPr/>
      <dgm:t>
        <a:bodyPr/>
        <a:lstStyle/>
        <a:p>
          <a:endParaRPr lang="ru-RU"/>
        </a:p>
      </dgm:t>
    </dgm:pt>
    <dgm:pt modelId="{DBC6C33A-A832-4424-8AA7-18904A58394C}" type="sibTrans" cxnId="{459AE6F7-EFE8-4F6D-BB46-E0726E56081C}">
      <dgm:prSet/>
      <dgm:spPr/>
      <dgm:t>
        <a:bodyPr/>
        <a:lstStyle/>
        <a:p>
          <a:endParaRPr lang="ru-RU"/>
        </a:p>
      </dgm:t>
    </dgm:pt>
    <dgm:pt modelId="{94B74B51-3CFB-4C0C-8F5C-644734314BBE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4200" b="1" dirty="0" smtClean="0">
              <a:latin typeface="Times New Roman" pitchFamily="18" charset="0"/>
              <a:cs typeface="Times New Roman" pitchFamily="18" charset="0"/>
            </a:rPr>
            <a:t>13</a:t>
          </a:r>
          <a:endParaRPr lang="en-US" sz="42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456 245 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2800" dirty="0" smtClean="0"/>
            <a:t>. </a:t>
          </a:r>
          <a:endParaRPr lang="ru-RU" sz="2800" dirty="0"/>
        </a:p>
      </dgm:t>
    </dgm:pt>
    <dgm:pt modelId="{EE22BDC9-CC30-4CC4-941B-E3B34CBA12D7}" type="parTrans" cxnId="{907F64C5-63E2-414A-BCE4-79EFF73DFC04}">
      <dgm:prSet/>
      <dgm:spPr/>
      <dgm:t>
        <a:bodyPr/>
        <a:lstStyle/>
        <a:p>
          <a:endParaRPr lang="ru-RU"/>
        </a:p>
      </dgm:t>
    </dgm:pt>
    <dgm:pt modelId="{7A8BAE53-85DD-4153-8CD8-3BE4F40B8C55}" type="sibTrans" cxnId="{907F64C5-63E2-414A-BCE4-79EFF73DFC04}">
      <dgm:prSet/>
      <dgm:spPr/>
      <dgm:t>
        <a:bodyPr/>
        <a:lstStyle/>
        <a:p>
          <a:endParaRPr lang="ru-RU"/>
        </a:p>
      </dgm:t>
    </dgm:pt>
    <dgm:pt modelId="{EFF7D15A-2519-4D0B-8DD1-B05C7B65E53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4200" b="1" dirty="0" smtClean="0">
              <a:latin typeface="Times New Roman" pitchFamily="18" charset="0"/>
              <a:cs typeface="Times New Roman" pitchFamily="18" charset="0"/>
            </a:rPr>
            <a:t>7</a:t>
          </a:r>
        </a:p>
        <a:p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91 278 руб.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86B87D97-5778-40F7-A17C-FD9DCC764EBA}" type="parTrans" cxnId="{29454968-D351-4506-A318-E8BDA44A8A27}">
      <dgm:prSet/>
      <dgm:spPr/>
      <dgm:t>
        <a:bodyPr/>
        <a:lstStyle/>
        <a:p>
          <a:endParaRPr lang="ru-RU"/>
        </a:p>
      </dgm:t>
    </dgm:pt>
    <dgm:pt modelId="{C6044137-B4C8-4896-A6E7-609363EC9170}" type="sibTrans" cxnId="{29454968-D351-4506-A318-E8BDA44A8A27}">
      <dgm:prSet/>
      <dgm:spPr/>
      <dgm:t>
        <a:bodyPr/>
        <a:lstStyle/>
        <a:p>
          <a:endParaRPr lang="ru-RU"/>
        </a:p>
      </dgm:t>
    </dgm:pt>
    <dgm:pt modelId="{D0C0C3A9-9E11-4BED-B105-E4ACD2B471B7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случаев  с материальным возмещением на сумму</a:t>
          </a:r>
          <a:endParaRPr lang="ru-RU" b="1" dirty="0"/>
        </a:p>
      </dgm:t>
    </dgm:pt>
    <dgm:pt modelId="{E34B672B-A42E-444A-A808-EF9792C9B428}" type="sibTrans" cxnId="{1F01FA60-A809-4977-A2B6-C320B5E764E4}">
      <dgm:prSet/>
      <dgm:spPr/>
      <dgm:t>
        <a:bodyPr/>
        <a:lstStyle/>
        <a:p>
          <a:endParaRPr lang="ru-RU"/>
        </a:p>
      </dgm:t>
    </dgm:pt>
    <dgm:pt modelId="{468E740B-2EC2-4420-9365-721AFBC453C6}" type="parTrans" cxnId="{1F01FA60-A809-4977-A2B6-C320B5E764E4}">
      <dgm:prSet/>
      <dgm:spPr/>
      <dgm:t>
        <a:bodyPr/>
        <a:lstStyle/>
        <a:p>
          <a:endParaRPr lang="ru-RU"/>
        </a:p>
      </dgm:t>
    </dgm:pt>
    <dgm:pt modelId="{8BA1D41F-A014-4EEA-BD84-F1DD25814335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4400" b="1" dirty="0" smtClean="0"/>
            <a:t>Год</a:t>
          </a:r>
          <a:endParaRPr lang="ru-RU" sz="4400" b="1" dirty="0"/>
        </a:p>
      </dgm:t>
    </dgm:pt>
    <dgm:pt modelId="{9C65F558-D3CE-4771-9328-5819EEB9417D}" type="sibTrans" cxnId="{D6A8F00C-6A09-4253-B7C7-D57ABDFBCCE1}">
      <dgm:prSet/>
      <dgm:spPr/>
      <dgm:t>
        <a:bodyPr/>
        <a:lstStyle/>
        <a:p>
          <a:endParaRPr lang="ru-RU"/>
        </a:p>
      </dgm:t>
    </dgm:pt>
    <dgm:pt modelId="{B5E12112-F662-4F64-8CE8-D2F85378FAD6}" type="parTrans" cxnId="{D6A8F00C-6A09-4253-B7C7-D57ABDFBCCE1}">
      <dgm:prSet/>
      <dgm:spPr/>
      <dgm:t>
        <a:bodyPr/>
        <a:lstStyle/>
        <a:p>
          <a:endParaRPr lang="ru-RU"/>
        </a:p>
      </dgm:t>
    </dgm:pt>
    <dgm:pt modelId="{B1E165DB-1A5A-4B23-8D56-A1066AAB37BF}" type="pres">
      <dgm:prSet presAssocID="{619402DE-7387-4B6D-97B6-973799628A3F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DBC282-5B74-4703-AF8F-7E31369ED296}" type="pres">
      <dgm:prSet presAssocID="{8BA1D41F-A014-4EEA-BD84-F1DD25814335}" presName="compNode" presStyleCnt="0"/>
      <dgm:spPr/>
    </dgm:pt>
    <dgm:pt modelId="{1BF18723-E4CE-4EB7-8314-D56FBEB0835D}" type="pres">
      <dgm:prSet presAssocID="{8BA1D41F-A014-4EEA-BD84-F1DD25814335}" presName="aNode" presStyleLbl="bgShp" presStyleIdx="0" presStyleCnt="3"/>
      <dgm:spPr/>
      <dgm:t>
        <a:bodyPr/>
        <a:lstStyle/>
        <a:p>
          <a:endParaRPr lang="ru-RU"/>
        </a:p>
      </dgm:t>
    </dgm:pt>
    <dgm:pt modelId="{C07FB3B0-1639-420D-8B98-3AF5AD94CDE6}" type="pres">
      <dgm:prSet presAssocID="{8BA1D41F-A014-4EEA-BD84-F1DD25814335}" presName="textNode" presStyleLbl="bgShp" presStyleIdx="0" presStyleCnt="3"/>
      <dgm:spPr/>
      <dgm:t>
        <a:bodyPr/>
        <a:lstStyle/>
        <a:p>
          <a:endParaRPr lang="ru-RU"/>
        </a:p>
      </dgm:t>
    </dgm:pt>
    <dgm:pt modelId="{94A31744-4602-4F0C-B7CA-78083C8880A3}" type="pres">
      <dgm:prSet presAssocID="{8BA1D41F-A014-4EEA-BD84-F1DD25814335}" presName="compChildNode" presStyleCnt="0"/>
      <dgm:spPr/>
    </dgm:pt>
    <dgm:pt modelId="{E59C4893-E806-419E-ADC5-B7B8A5B47812}" type="pres">
      <dgm:prSet presAssocID="{8BA1D41F-A014-4EEA-BD84-F1DD25814335}" presName="theInnerList" presStyleCnt="0"/>
      <dgm:spPr/>
    </dgm:pt>
    <dgm:pt modelId="{4AB25083-F23A-430E-B891-41955896CD80}" type="pres">
      <dgm:prSet presAssocID="{25BE4846-A0D5-4EDC-BB00-8089AF8C3197}" presName="childNode" presStyleLbl="node1" presStyleIdx="0" presStyleCnt="6" custLinFactNeighborX="580" custLinFactNeighborY="-38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5FB71-948A-40E0-987D-DFCCA9A67278}" type="pres">
      <dgm:prSet presAssocID="{25BE4846-A0D5-4EDC-BB00-8089AF8C3197}" presName="aSpace2" presStyleCnt="0"/>
      <dgm:spPr/>
    </dgm:pt>
    <dgm:pt modelId="{DBE59359-290D-41B2-8C2E-92D1172341E4}" type="pres">
      <dgm:prSet presAssocID="{1A55ED38-6D49-4DE9-968C-372C41F54698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6AF9D8-C118-4A4D-A8C7-C5F6BF595228}" type="pres">
      <dgm:prSet presAssocID="{8BA1D41F-A014-4EEA-BD84-F1DD25814335}" presName="aSpace" presStyleCnt="0"/>
      <dgm:spPr/>
    </dgm:pt>
    <dgm:pt modelId="{3906AE1C-476B-4FF0-85F7-E38ADC6C7276}" type="pres">
      <dgm:prSet presAssocID="{3F4FB8C7-D0C2-4C81-A0E5-07DF3CFE31FA}" presName="compNode" presStyleCnt="0"/>
      <dgm:spPr/>
    </dgm:pt>
    <dgm:pt modelId="{704CA948-006E-4883-9C25-8FB3EE851168}" type="pres">
      <dgm:prSet presAssocID="{3F4FB8C7-D0C2-4C81-A0E5-07DF3CFE31FA}" presName="aNode" presStyleLbl="bgShp" presStyleIdx="1" presStyleCnt="3"/>
      <dgm:spPr/>
      <dgm:t>
        <a:bodyPr/>
        <a:lstStyle/>
        <a:p>
          <a:endParaRPr lang="ru-RU"/>
        </a:p>
      </dgm:t>
    </dgm:pt>
    <dgm:pt modelId="{6CD7D9C1-F64E-4A6B-A9BC-0EFA57155AE3}" type="pres">
      <dgm:prSet presAssocID="{3F4FB8C7-D0C2-4C81-A0E5-07DF3CFE31FA}" presName="textNode" presStyleLbl="bgShp" presStyleIdx="1" presStyleCnt="3"/>
      <dgm:spPr/>
      <dgm:t>
        <a:bodyPr/>
        <a:lstStyle/>
        <a:p>
          <a:endParaRPr lang="ru-RU"/>
        </a:p>
      </dgm:t>
    </dgm:pt>
    <dgm:pt modelId="{DAFDF220-A594-47B8-9D50-3C4A3CC5304E}" type="pres">
      <dgm:prSet presAssocID="{3F4FB8C7-D0C2-4C81-A0E5-07DF3CFE31FA}" presName="compChildNode" presStyleCnt="0"/>
      <dgm:spPr/>
    </dgm:pt>
    <dgm:pt modelId="{942249AD-A4AA-4D18-9E09-B2558A197864}" type="pres">
      <dgm:prSet presAssocID="{3F4FB8C7-D0C2-4C81-A0E5-07DF3CFE31FA}" presName="theInnerList" presStyleCnt="0"/>
      <dgm:spPr/>
    </dgm:pt>
    <dgm:pt modelId="{8F923AB8-AAD0-469B-800F-C16815A4F47B}" type="pres">
      <dgm:prSet presAssocID="{2BA41411-0388-47BF-8661-37D383AFC643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513604-E739-4F42-B5CA-876B026C88B5}" type="pres">
      <dgm:prSet presAssocID="{2BA41411-0388-47BF-8661-37D383AFC643}" presName="aSpace2" presStyleCnt="0"/>
      <dgm:spPr/>
    </dgm:pt>
    <dgm:pt modelId="{37E84C2A-99A1-4867-803E-D47921427C6F}" type="pres">
      <dgm:prSet presAssocID="{E7629063-6F71-4269-B464-C96ABCC5B369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56F6AD-2CB6-46C2-8097-482DB435F131}" type="pres">
      <dgm:prSet presAssocID="{3F4FB8C7-D0C2-4C81-A0E5-07DF3CFE31FA}" presName="aSpace" presStyleCnt="0"/>
      <dgm:spPr/>
    </dgm:pt>
    <dgm:pt modelId="{CD0158F9-D890-45E9-B22B-747DC2968A83}" type="pres">
      <dgm:prSet presAssocID="{D0C0C3A9-9E11-4BED-B105-E4ACD2B471B7}" presName="compNode" presStyleCnt="0"/>
      <dgm:spPr/>
    </dgm:pt>
    <dgm:pt modelId="{DBAB86FE-76B3-4C7A-9E2B-A8A81D5F187F}" type="pres">
      <dgm:prSet presAssocID="{D0C0C3A9-9E11-4BED-B105-E4ACD2B471B7}" presName="aNode" presStyleLbl="bgShp" presStyleIdx="2" presStyleCnt="3"/>
      <dgm:spPr/>
      <dgm:t>
        <a:bodyPr/>
        <a:lstStyle/>
        <a:p>
          <a:endParaRPr lang="ru-RU"/>
        </a:p>
      </dgm:t>
    </dgm:pt>
    <dgm:pt modelId="{10889127-2B68-4EDD-B8A2-53DC6C2F6F98}" type="pres">
      <dgm:prSet presAssocID="{D0C0C3A9-9E11-4BED-B105-E4ACD2B471B7}" presName="textNode" presStyleLbl="bgShp" presStyleIdx="2" presStyleCnt="3"/>
      <dgm:spPr/>
      <dgm:t>
        <a:bodyPr/>
        <a:lstStyle/>
        <a:p>
          <a:endParaRPr lang="ru-RU"/>
        </a:p>
      </dgm:t>
    </dgm:pt>
    <dgm:pt modelId="{ABB0B517-C0B9-4D80-947B-E6B7785F723C}" type="pres">
      <dgm:prSet presAssocID="{D0C0C3A9-9E11-4BED-B105-E4ACD2B471B7}" presName="compChildNode" presStyleCnt="0"/>
      <dgm:spPr/>
    </dgm:pt>
    <dgm:pt modelId="{DE417A41-B9CD-4F30-A397-E32B2CDE6A7B}" type="pres">
      <dgm:prSet presAssocID="{D0C0C3A9-9E11-4BED-B105-E4ACD2B471B7}" presName="theInnerList" presStyleCnt="0"/>
      <dgm:spPr/>
    </dgm:pt>
    <dgm:pt modelId="{FF3A7446-029F-42DB-99E0-70861B157648}" type="pres">
      <dgm:prSet presAssocID="{94B74B51-3CFB-4C0C-8F5C-644734314BBE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8FB0B5-2DBA-4234-A857-2A6C84027BA6}" type="pres">
      <dgm:prSet presAssocID="{94B74B51-3CFB-4C0C-8F5C-644734314BBE}" presName="aSpace2" presStyleCnt="0"/>
      <dgm:spPr/>
    </dgm:pt>
    <dgm:pt modelId="{6A72B95B-B197-4151-B33A-0BA17312527A}" type="pres">
      <dgm:prSet presAssocID="{EFF7D15A-2519-4D0B-8DD1-B05C7B65E533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E36005-DEC4-4120-9F52-3A2198F37AB1}" type="presOf" srcId="{D0C0C3A9-9E11-4BED-B105-E4ACD2B471B7}" destId="{DBAB86FE-76B3-4C7A-9E2B-A8A81D5F187F}" srcOrd="0" destOrd="0" presId="urn:microsoft.com/office/officeart/2005/8/layout/lProcess2"/>
    <dgm:cxn modelId="{5DC2F087-C949-4738-BF3F-BE6FDCC9FA03}" type="presOf" srcId="{3F4FB8C7-D0C2-4C81-A0E5-07DF3CFE31FA}" destId="{704CA948-006E-4883-9C25-8FB3EE851168}" srcOrd="0" destOrd="0" presId="urn:microsoft.com/office/officeart/2005/8/layout/lProcess2"/>
    <dgm:cxn modelId="{459AE6F7-EFE8-4F6D-BB46-E0726E56081C}" srcId="{3F4FB8C7-D0C2-4C81-A0E5-07DF3CFE31FA}" destId="{E7629063-6F71-4269-B464-C96ABCC5B369}" srcOrd="1" destOrd="0" parTransId="{DCF4189D-6B97-4A50-B18D-D7D2F443A187}" sibTransId="{DBC6C33A-A832-4424-8AA7-18904A58394C}"/>
    <dgm:cxn modelId="{CCEA8BD3-EA92-4A79-BD2A-CF98959733EB}" srcId="{8BA1D41F-A014-4EEA-BD84-F1DD25814335}" destId="{25BE4846-A0D5-4EDC-BB00-8089AF8C3197}" srcOrd="0" destOrd="0" parTransId="{99F85EA7-6BF1-4B64-ACF1-4324E892B1BA}" sibTransId="{911352C6-990C-4874-920A-3D7FF79BC338}"/>
    <dgm:cxn modelId="{0E938D91-6D40-4F37-BB70-5B1058A46A25}" type="presOf" srcId="{25BE4846-A0D5-4EDC-BB00-8089AF8C3197}" destId="{4AB25083-F23A-430E-B891-41955896CD80}" srcOrd="0" destOrd="0" presId="urn:microsoft.com/office/officeart/2005/8/layout/lProcess2"/>
    <dgm:cxn modelId="{8E479A17-D765-4DA4-9797-EE6B361F924F}" type="presOf" srcId="{EFF7D15A-2519-4D0B-8DD1-B05C7B65E533}" destId="{6A72B95B-B197-4151-B33A-0BA17312527A}" srcOrd="0" destOrd="0" presId="urn:microsoft.com/office/officeart/2005/8/layout/lProcess2"/>
    <dgm:cxn modelId="{F71637AA-A705-4B6F-B47C-6723F4990976}" type="presOf" srcId="{8BA1D41F-A014-4EEA-BD84-F1DD25814335}" destId="{C07FB3B0-1639-420D-8B98-3AF5AD94CDE6}" srcOrd="1" destOrd="0" presId="urn:microsoft.com/office/officeart/2005/8/layout/lProcess2"/>
    <dgm:cxn modelId="{85FA3468-7C1B-4974-A280-ADDAAEA16A82}" type="presOf" srcId="{E7629063-6F71-4269-B464-C96ABCC5B369}" destId="{37E84C2A-99A1-4867-803E-D47921427C6F}" srcOrd="0" destOrd="0" presId="urn:microsoft.com/office/officeart/2005/8/layout/lProcess2"/>
    <dgm:cxn modelId="{D6A8F00C-6A09-4253-B7C7-D57ABDFBCCE1}" srcId="{619402DE-7387-4B6D-97B6-973799628A3F}" destId="{8BA1D41F-A014-4EEA-BD84-F1DD25814335}" srcOrd="0" destOrd="0" parTransId="{B5E12112-F662-4F64-8CE8-D2F85378FAD6}" sibTransId="{9C65F558-D3CE-4771-9328-5819EEB9417D}"/>
    <dgm:cxn modelId="{1F01FA60-A809-4977-A2B6-C320B5E764E4}" srcId="{619402DE-7387-4B6D-97B6-973799628A3F}" destId="{D0C0C3A9-9E11-4BED-B105-E4ACD2B471B7}" srcOrd="2" destOrd="0" parTransId="{468E740B-2EC2-4420-9365-721AFBC453C6}" sibTransId="{E34B672B-A42E-444A-A808-EF9792C9B428}"/>
    <dgm:cxn modelId="{66E2C667-8D69-477A-86E4-3EB63E177EF0}" srcId="{3F4FB8C7-D0C2-4C81-A0E5-07DF3CFE31FA}" destId="{2BA41411-0388-47BF-8661-37D383AFC643}" srcOrd="0" destOrd="0" parTransId="{4F3DFFB2-9D41-4520-93C9-1005E05E2D14}" sibTransId="{B872B7F5-0A68-48E9-BCE2-488638AE49A3}"/>
    <dgm:cxn modelId="{4CCB435B-F629-4ADA-A54C-E9D38CD142D6}" type="presOf" srcId="{619402DE-7387-4B6D-97B6-973799628A3F}" destId="{B1E165DB-1A5A-4B23-8D56-A1066AAB37BF}" srcOrd="0" destOrd="0" presId="urn:microsoft.com/office/officeart/2005/8/layout/lProcess2"/>
    <dgm:cxn modelId="{FBF82181-B926-4DCF-8FE3-50BEB7E89EAD}" type="presOf" srcId="{D0C0C3A9-9E11-4BED-B105-E4ACD2B471B7}" destId="{10889127-2B68-4EDD-B8A2-53DC6C2F6F98}" srcOrd="1" destOrd="0" presId="urn:microsoft.com/office/officeart/2005/8/layout/lProcess2"/>
    <dgm:cxn modelId="{29454968-D351-4506-A318-E8BDA44A8A27}" srcId="{D0C0C3A9-9E11-4BED-B105-E4ACD2B471B7}" destId="{EFF7D15A-2519-4D0B-8DD1-B05C7B65E533}" srcOrd="1" destOrd="0" parTransId="{86B87D97-5778-40F7-A17C-FD9DCC764EBA}" sibTransId="{C6044137-B4C8-4896-A6E7-609363EC9170}"/>
    <dgm:cxn modelId="{875A0565-F23F-4977-AC5F-916CC7D8068F}" srcId="{8BA1D41F-A014-4EEA-BD84-F1DD25814335}" destId="{1A55ED38-6D49-4DE9-968C-372C41F54698}" srcOrd="1" destOrd="0" parTransId="{CFCEFF07-4508-4155-AACC-35B95BFD95CF}" sibTransId="{B76356AF-A180-4FC1-A988-5466CB482C17}"/>
    <dgm:cxn modelId="{24E259E8-2FF4-4C3A-A1B2-C16609243E42}" type="presOf" srcId="{8BA1D41F-A014-4EEA-BD84-F1DD25814335}" destId="{1BF18723-E4CE-4EB7-8314-D56FBEB0835D}" srcOrd="0" destOrd="0" presId="urn:microsoft.com/office/officeart/2005/8/layout/lProcess2"/>
    <dgm:cxn modelId="{907F64C5-63E2-414A-BCE4-79EFF73DFC04}" srcId="{D0C0C3A9-9E11-4BED-B105-E4ACD2B471B7}" destId="{94B74B51-3CFB-4C0C-8F5C-644734314BBE}" srcOrd="0" destOrd="0" parTransId="{EE22BDC9-CC30-4CC4-941B-E3B34CBA12D7}" sibTransId="{7A8BAE53-85DD-4153-8CD8-3BE4F40B8C55}"/>
    <dgm:cxn modelId="{7D954873-1077-4A92-8B0D-62D46E0FAAF6}" type="presOf" srcId="{2BA41411-0388-47BF-8661-37D383AFC643}" destId="{8F923AB8-AAD0-469B-800F-C16815A4F47B}" srcOrd="0" destOrd="0" presId="urn:microsoft.com/office/officeart/2005/8/layout/lProcess2"/>
    <dgm:cxn modelId="{B8C43DF0-5B8F-42FA-9E17-B7108EC4B8CC}" srcId="{619402DE-7387-4B6D-97B6-973799628A3F}" destId="{3F4FB8C7-D0C2-4C81-A0E5-07DF3CFE31FA}" srcOrd="1" destOrd="0" parTransId="{8A90BCB4-243B-4040-BCD8-BF9FA5A8D846}" sibTransId="{B996C5C4-A496-4132-B0FE-231E8697DF3D}"/>
    <dgm:cxn modelId="{EF76CCA5-4A51-4445-BAA3-50616F7E8FCF}" type="presOf" srcId="{3F4FB8C7-D0C2-4C81-A0E5-07DF3CFE31FA}" destId="{6CD7D9C1-F64E-4A6B-A9BC-0EFA57155AE3}" srcOrd="1" destOrd="0" presId="urn:microsoft.com/office/officeart/2005/8/layout/lProcess2"/>
    <dgm:cxn modelId="{6D3E129B-6F49-4FCB-BCF2-EC9CE468C360}" type="presOf" srcId="{94B74B51-3CFB-4C0C-8F5C-644734314BBE}" destId="{FF3A7446-029F-42DB-99E0-70861B157648}" srcOrd="0" destOrd="0" presId="urn:microsoft.com/office/officeart/2005/8/layout/lProcess2"/>
    <dgm:cxn modelId="{FF425639-A481-4DC1-A65E-A77AFDD4EAB8}" type="presOf" srcId="{1A55ED38-6D49-4DE9-968C-372C41F54698}" destId="{DBE59359-290D-41B2-8C2E-92D1172341E4}" srcOrd="0" destOrd="0" presId="urn:microsoft.com/office/officeart/2005/8/layout/lProcess2"/>
    <dgm:cxn modelId="{17C4BAD7-ACD1-4E1F-B97F-D967A1A35910}" type="presParOf" srcId="{B1E165DB-1A5A-4B23-8D56-A1066AAB37BF}" destId="{3CDBC282-5B74-4703-AF8F-7E31369ED296}" srcOrd="0" destOrd="0" presId="urn:microsoft.com/office/officeart/2005/8/layout/lProcess2"/>
    <dgm:cxn modelId="{A4BBCDE0-A8A1-40FB-80BA-3AE00D9D317E}" type="presParOf" srcId="{3CDBC282-5B74-4703-AF8F-7E31369ED296}" destId="{1BF18723-E4CE-4EB7-8314-D56FBEB0835D}" srcOrd="0" destOrd="0" presId="urn:microsoft.com/office/officeart/2005/8/layout/lProcess2"/>
    <dgm:cxn modelId="{CD981D65-CB41-4374-ADA4-237F6F2A14F2}" type="presParOf" srcId="{3CDBC282-5B74-4703-AF8F-7E31369ED296}" destId="{C07FB3B0-1639-420D-8B98-3AF5AD94CDE6}" srcOrd="1" destOrd="0" presId="urn:microsoft.com/office/officeart/2005/8/layout/lProcess2"/>
    <dgm:cxn modelId="{28998419-E7F9-4B7F-A916-645AA4875584}" type="presParOf" srcId="{3CDBC282-5B74-4703-AF8F-7E31369ED296}" destId="{94A31744-4602-4F0C-B7CA-78083C8880A3}" srcOrd="2" destOrd="0" presId="urn:microsoft.com/office/officeart/2005/8/layout/lProcess2"/>
    <dgm:cxn modelId="{6A47D27E-7C95-4A38-8975-F878C5E293D8}" type="presParOf" srcId="{94A31744-4602-4F0C-B7CA-78083C8880A3}" destId="{E59C4893-E806-419E-ADC5-B7B8A5B47812}" srcOrd="0" destOrd="0" presId="urn:microsoft.com/office/officeart/2005/8/layout/lProcess2"/>
    <dgm:cxn modelId="{495C7F04-18CA-4C03-966E-30E22020182B}" type="presParOf" srcId="{E59C4893-E806-419E-ADC5-B7B8A5B47812}" destId="{4AB25083-F23A-430E-B891-41955896CD80}" srcOrd="0" destOrd="0" presId="urn:microsoft.com/office/officeart/2005/8/layout/lProcess2"/>
    <dgm:cxn modelId="{B4AA7A4E-4FF5-4824-80B0-DB4A2F6EFED8}" type="presParOf" srcId="{E59C4893-E806-419E-ADC5-B7B8A5B47812}" destId="{4905FB71-948A-40E0-987D-DFCCA9A67278}" srcOrd="1" destOrd="0" presId="urn:microsoft.com/office/officeart/2005/8/layout/lProcess2"/>
    <dgm:cxn modelId="{B04D8C19-862C-4304-8BE4-DC96D16958BC}" type="presParOf" srcId="{E59C4893-E806-419E-ADC5-B7B8A5B47812}" destId="{DBE59359-290D-41B2-8C2E-92D1172341E4}" srcOrd="2" destOrd="0" presId="urn:microsoft.com/office/officeart/2005/8/layout/lProcess2"/>
    <dgm:cxn modelId="{113E58C4-59A0-460C-B207-2BB5B873949F}" type="presParOf" srcId="{B1E165DB-1A5A-4B23-8D56-A1066AAB37BF}" destId="{D86AF9D8-C118-4A4D-A8C7-C5F6BF595228}" srcOrd="1" destOrd="0" presId="urn:microsoft.com/office/officeart/2005/8/layout/lProcess2"/>
    <dgm:cxn modelId="{B5E2B25A-9FF7-4431-BE24-5A143B670208}" type="presParOf" srcId="{B1E165DB-1A5A-4B23-8D56-A1066AAB37BF}" destId="{3906AE1C-476B-4FF0-85F7-E38ADC6C7276}" srcOrd="2" destOrd="0" presId="urn:microsoft.com/office/officeart/2005/8/layout/lProcess2"/>
    <dgm:cxn modelId="{AA064DD9-A541-4B7E-910B-FFE7FF61EF98}" type="presParOf" srcId="{3906AE1C-476B-4FF0-85F7-E38ADC6C7276}" destId="{704CA948-006E-4883-9C25-8FB3EE851168}" srcOrd="0" destOrd="0" presId="urn:microsoft.com/office/officeart/2005/8/layout/lProcess2"/>
    <dgm:cxn modelId="{9024A9FA-CEC0-43E5-BEED-1ABEEE67DA68}" type="presParOf" srcId="{3906AE1C-476B-4FF0-85F7-E38ADC6C7276}" destId="{6CD7D9C1-F64E-4A6B-A9BC-0EFA57155AE3}" srcOrd="1" destOrd="0" presId="urn:microsoft.com/office/officeart/2005/8/layout/lProcess2"/>
    <dgm:cxn modelId="{0647E993-E90B-4F61-8C92-E00A8A99B9E2}" type="presParOf" srcId="{3906AE1C-476B-4FF0-85F7-E38ADC6C7276}" destId="{DAFDF220-A594-47B8-9D50-3C4A3CC5304E}" srcOrd="2" destOrd="0" presId="urn:microsoft.com/office/officeart/2005/8/layout/lProcess2"/>
    <dgm:cxn modelId="{A8556238-9FC8-4BFC-AFC9-AF94A0E06993}" type="presParOf" srcId="{DAFDF220-A594-47B8-9D50-3C4A3CC5304E}" destId="{942249AD-A4AA-4D18-9E09-B2558A197864}" srcOrd="0" destOrd="0" presId="urn:microsoft.com/office/officeart/2005/8/layout/lProcess2"/>
    <dgm:cxn modelId="{AA724249-9815-48F2-8EB7-93E282C02C31}" type="presParOf" srcId="{942249AD-A4AA-4D18-9E09-B2558A197864}" destId="{8F923AB8-AAD0-469B-800F-C16815A4F47B}" srcOrd="0" destOrd="0" presId="urn:microsoft.com/office/officeart/2005/8/layout/lProcess2"/>
    <dgm:cxn modelId="{7FCA6E78-C104-4D46-8DFE-33AD23C865BA}" type="presParOf" srcId="{942249AD-A4AA-4D18-9E09-B2558A197864}" destId="{F8513604-E739-4F42-B5CA-876B026C88B5}" srcOrd="1" destOrd="0" presId="urn:microsoft.com/office/officeart/2005/8/layout/lProcess2"/>
    <dgm:cxn modelId="{21BA2732-6117-47DC-A555-44ED8EB3412C}" type="presParOf" srcId="{942249AD-A4AA-4D18-9E09-B2558A197864}" destId="{37E84C2A-99A1-4867-803E-D47921427C6F}" srcOrd="2" destOrd="0" presId="urn:microsoft.com/office/officeart/2005/8/layout/lProcess2"/>
    <dgm:cxn modelId="{71825423-04F6-4CA5-B024-BBF04669B51C}" type="presParOf" srcId="{B1E165DB-1A5A-4B23-8D56-A1066AAB37BF}" destId="{3656F6AD-2CB6-46C2-8097-482DB435F131}" srcOrd="3" destOrd="0" presId="urn:microsoft.com/office/officeart/2005/8/layout/lProcess2"/>
    <dgm:cxn modelId="{7CF19067-1D51-4290-A41A-2F2B6351F9E1}" type="presParOf" srcId="{B1E165DB-1A5A-4B23-8D56-A1066AAB37BF}" destId="{CD0158F9-D890-45E9-B22B-747DC2968A83}" srcOrd="4" destOrd="0" presId="urn:microsoft.com/office/officeart/2005/8/layout/lProcess2"/>
    <dgm:cxn modelId="{05588066-A422-4AF5-8240-C54106F5A851}" type="presParOf" srcId="{CD0158F9-D890-45E9-B22B-747DC2968A83}" destId="{DBAB86FE-76B3-4C7A-9E2B-A8A81D5F187F}" srcOrd="0" destOrd="0" presId="urn:microsoft.com/office/officeart/2005/8/layout/lProcess2"/>
    <dgm:cxn modelId="{2D89378C-AB61-4DE4-B884-3CD55168D082}" type="presParOf" srcId="{CD0158F9-D890-45E9-B22B-747DC2968A83}" destId="{10889127-2B68-4EDD-B8A2-53DC6C2F6F98}" srcOrd="1" destOrd="0" presId="urn:microsoft.com/office/officeart/2005/8/layout/lProcess2"/>
    <dgm:cxn modelId="{1C4D8785-455A-4209-B80E-D53618476BC8}" type="presParOf" srcId="{CD0158F9-D890-45E9-B22B-747DC2968A83}" destId="{ABB0B517-C0B9-4D80-947B-E6B7785F723C}" srcOrd="2" destOrd="0" presId="urn:microsoft.com/office/officeart/2005/8/layout/lProcess2"/>
    <dgm:cxn modelId="{0FED0737-8C27-437E-AEF8-FBD1184FA803}" type="presParOf" srcId="{ABB0B517-C0B9-4D80-947B-E6B7785F723C}" destId="{DE417A41-B9CD-4F30-A397-E32B2CDE6A7B}" srcOrd="0" destOrd="0" presId="urn:microsoft.com/office/officeart/2005/8/layout/lProcess2"/>
    <dgm:cxn modelId="{C882E02F-556F-4B25-BB1D-538D44971E75}" type="presParOf" srcId="{DE417A41-B9CD-4F30-A397-E32B2CDE6A7B}" destId="{FF3A7446-029F-42DB-99E0-70861B157648}" srcOrd="0" destOrd="0" presId="urn:microsoft.com/office/officeart/2005/8/layout/lProcess2"/>
    <dgm:cxn modelId="{F5C993D8-21A1-46D9-BEA1-D16637E4A826}" type="presParOf" srcId="{DE417A41-B9CD-4F30-A397-E32B2CDE6A7B}" destId="{B28FB0B5-2DBA-4234-A857-2A6C84027BA6}" srcOrd="1" destOrd="0" presId="urn:microsoft.com/office/officeart/2005/8/layout/lProcess2"/>
    <dgm:cxn modelId="{01872874-CA69-413A-86C7-9AFE2A8C670A}" type="presParOf" srcId="{DE417A41-B9CD-4F30-A397-E32B2CDE6A7B}" destId="{6A72B95B-B197-4151-B33A-0BA17312527A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02A1FA-572F-4830-99A9-415D45741C7A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05E1382-B50C-454F-979F-4D95B3CB850E}">
      <dgm:prSet phldrT="[Текст]"/>
      <dgm:spPr>
        <a:gradFill flip="none" rotWithShape="0">
          <a:gsLst>
            <a:gs pos="0">
              <a:schemeClr val="accent4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4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accent3"/>
              </a:solidFill>
            </a:rPr>
            <a:t>2010 г.</a:t>
          </a:r>
          <a:endParaRPr lang="ru-RU" dirty="0">
            <a:solidFill>
              <a:schemeClr val="accent3"/>
            </a:solidFill>
          </a:endParaRPr>
        </a:p>
      </dgm:t>
    </dgm:pt>
    <dgm:pt modelId="{25DAC2E2-8ED0-4902-AC55-5C133DE99201}" type="parTrans" cxnId="{BE00C297-AA1B-4994-9C63-48A7F86AB4F0}">
      <dgm:prSet/>
      <dgm:spPr/>
      <dgm:t>
        <a:bodyPr/>
        <a:lstStyle/>
        <a:p>
          <a:endParaRPr lang="ru-RU"/>
        </a:p>
      </dgm:t>
    </dgm:pt>
    <dgm:pt modelId="{E036D439-2C3D-4F41-ABFE-A455EA858AFF}" type="sibTrans" cxnId="{BE00C297-AA1B-4994-9C63-48A7F86AB4F0}">
      <dgm:prSet/>
      <dgm:spPr/>
      <dgm:t>
        <a:bodyPr/>
        <a:lstStyle/>
        <a:p>
          <a:endParaRPr lang="ru-RU"/>
        </a:p>
      </dgm:t>
    </dgm:pt>
    <dgm:pt modelId="{60D53F6B-5A11-444B-A749-4E77E21A6E18}">
      <dgm:prSet phldrT="[Текст]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14 921,0</a:t>
          </a:r>
          <a:r>
            <a:rPr lang="ru-RU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тыс. руб.</a:t>
          </a:r>
          <a:endParaRPr lang="ru-RU" b="1" dirty="0">
            <a:solidFill>
              <a:schemeClr val="accent3"/>
            </a:solidFill>
            <a:latin typeface="Times New Roman" pitchFamily="18" charset="0"/>
            <a:cs typeface="Times New Roman" pitchFamily="18" charset="0"/>
          </a:endParaRPr>
        </a:p>
      </dgm:t>
    </dgm:pt>
    <dgm:pt modelId="{DA76BF32-108E-409E-82A5-438611FB9429}" type="parTrans" cxnId="{9659FB4A-A901-400A-905B-6FB95C7887CB}">
      <dgm:prSet/>
      <dgm:spPr/>
      <dgm:t>
        <a:bodyPr/>
        <a:lstStyle/>
        <a:p>
          <a:endParaRPr lang="ru-RU"/>
        </a:p>
      </dgm:t>
    </dgm:pt>
    <dgm:pt modelId="{E34E2B48-8115-4A0A-B30D-F87FF6C88B7E}" type="sibTrans" cxnId="{9659FB4A-A901-400A-905B-6FB95C7887CB}">
      <dgm:prSet/>
      <dgm:spPr/>
      <dgm:t>
        <a:bodyPr/>
        <a:lstStyle/>
        <a:p>
          <a:endParaRPr lang="ru-RU"/>
        </a:p>
      </dgm:t>
    </dgm:pt>
    <dgm:pt modelId="{357F69C1-0F1D-433B-AF90-D25A8E60A745}">
      <dgm:prSet phldrT="[Текст]"/>
      <dgm:spPr>
        <a:gradFill flip="none" rotWithShape="0">
          <a:gsLst>
            <a:gs pos="0">
              <a:schemeClr val="accent4">
                <a:hueOff val="-2250323"/>
                <a:satOff val="0"/>
                <a:lumOff val="8236"/>
                <a:tint val="66000"/>
                <a:satMod val="160000"/>
              </a:schemeClr>
            </a:gs>
            <a:gs pos="50000">
              <a:schemeClr val="accent4">
                <a:hueOff val="-2250323"/>
                <a:satOff val="0"/>
                <a:lumOff val="8236"/>
                <a:tint val="44500"/>
                <a:satMod val="160000"/>
              </a:schemeClr>
            </a:gs>
            <a:gs pos="100000">
              <a:schemeClr val="accent4">
                <a:hueOff val="-2250323"/>
                <a:satOff val="0"/>
                <a:lumOff val="8236"/>
                <a:tint val="23500"/>
                <a:satMod val="160000"/>
              </a:schemeClr>
            </a:gs>
          </a:gsLst>
          <a:lin ang="2700000" scaled="1"/>
          <a:tileRect/>
        </a:gradFill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accent3"/>
              </a:solidFill>
            </a:rPr>
            <a:t>2011 г.</a:t>
          </a:r>
          <a:endParaRPr lang="ru-RU" dirty="0">
            <a:solidFill>
              <a:schemeClr val="accent3"/>
            </a:solidFill>
          </a:endParaRPr>
        </a:p>
      </dgm:t>
    </dgm:pt>
    <dgm:pt modelId="{4FAA4635-03CF-4703-A55E-6548B0A4C233}" type="parTrans" cxnId="{5119F311-173B-4C8B-B604-BA490919AB6D}">
      <dgm:prSet/>
      <dgm:spPr/>
      <dgm:t>
        <a:bodyPr/>
        <a:lstStyle/>
        <a:p>
          <a:endParaRPr lang="ru-RU"/>
        </a:p>
      </dgm:t>
    </dgm:pt>
    <dgm:pt modelId="{68EF9884-CC59-4D90-B239-120A8EF3BC40}" type="sibTrans" cxnId="{5119F311-173B-4C8B-B604-BA490919AB6D}">
      <dgm:prSet/>
      <dgm:spPr/>
      <dgm:t>
        <a:bodyPr/>
        <a:lstStyle/>
        <a:p>
          <a:endParaRPr lang="ru-RU"/>
        </a:p>
      </dgm:t>
    </dgm:pt>
    <dgm:pt modelId="{DFD2560E-6C05-4F6E-9F0B-767AED27D17A}">
      <dgm:prSet phldrT="[Текст]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25 390,4</a:t>
          </a:r>
          <a:r>
            <a:rPr lang="ru-RU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тыс. руб.</a:t>
          </a:r>
          <a:endParaRPr lang="ru-RU" b="1" dirty="0">
            <a:solidFill>
              <a:schemeClr val="accent3"/>
            </a:solidFill>
            <a:latin typeface="Times New Roman" pitchFamily="18" charset="0"/>
            <a:cs typeface="Times New Roman" pitchFamily="18" charset="0"/>
          </a:endParaRPr>
        </a:p>
      </dgm:t>
    </dgm:pt>
    <dgm:pt modelId="{8DD5C0FE-8B92-4886-84D1-54747A51E828}" type="parTrans" cxnId="{0629C108-95FB-4E36-A898-3077C91804C3}">
      <dgm:prSet/>
      <dgm:spPr/>
      <dgm:t>
        <a:bodyPr/>
        <a:lstStyle/>
        <a:p>
          <a:endParaRPr lang="ru-RU"/>
        </a:p>
      </dgm:t>
    </dgm:pt>
    <dgm:pt modelId="{5AD7A04C-DCEE-4106-9BEF-90E0ED6E8AB1}" type="sibTrans" cxnId="{0629C108-95FB-4E36-A898-3077C91804C3}">
      <dgm:prSet/>
      <dgm:spPr/>
      <dgm:t>
        <a:bodyPr/>
        <a:lstStyle/>
        <a:p>
          <a:endParaRPr lang="ru-RU"/>
        </a:p>
      </dgm:t>
    </dgm:pt>
    <dgm:pt modelId="{2FEDEE5C-C1A4-4F25-8330-79750FE67FE2}">
      <dgm:prSet phldrT="[Текст]"/>
      <dgm:spPr>
        <a:gradFill flip="none" rotWithShape="0">
          <a:gsLst>
            <a:gs pos="0">
              <a:schemeClr val="accent4">
                <a:hueOff val="-4500646"/>
                <a:satOff val="0"/>
                <a:lumOff val="16471"/>
                <a:tint val="66000"/>
                <a:satMod val="160000"/>
              </a:schemeClr>
            </a:gs>
            <a:gs pos="50000">
              <a:schemeClr val="accent4">
                <a:hueOff val="-4500646"/>
                <a:satOff val="0"/>
                <a:lumOff val="16471"/>
                <a:tint val="44500"/>
                <a:satMod val="160000"/>
              </a:schemeClr>
            </a:gs>
            <a:gs pos="100000">
              <a:schemeClr val="accent4">
                <a:hueOff val="-4500646"/>
                <a:satOff val="0"/>
                <a:lumOff val="16471"/>
                <a:tint val="23500"/>
                <a:satMod val="160000"/>
              </a:schemeClr>
            </a:gs>
          </a:gsLst>
          <a:lin ang="2700000" scaled="1"/>
          <a:tileRect/>
        </a:gradFill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accent3"/>
              </a:solidFill>
            </a:rPr>
            <a:t>2012 г.</a:t>
          </a:r>
          <a:endParaRPr lang="ru-RU" dirty="0">
            <a:solidFill>
              <a:schemeClr val="accent3"/>
            </a:solidFill>
          </a:endParaRPr>
        </a:p>
      </dgm:t>
    </dgm:pt>
    <dgm:pt modelId="{D3ECF130-E648-48D9-8DA1-6028874D2916}" type="parTrans" cxnId="{64A645E7-3016-450A-AAB1-86D1183CE65A}">
      <dgm:prSet/>
      <dgm:spPr/>
      <dgm:t>
        <a:bodyPr/>
        <a:lstStyle/>
        <a:p>
          <a:endParaRPr lang="ru-RU"/>
        </a:p>
      </dgm:t>
    </dgm:pt>
    <dgm:pt modelId="{43ACF33F-467B-4766-BB5B-C52EF028BAB7}" type="sibTrans" cxnId="{64A645E7-3016-450A-AAB1-86D1183CE65A}">
      <dgm:prSet/>
      <dgm:spPr/>
      <dgm:t>
        <a:bodyPr/>
        <a:lstStyle/>
        <a:p>
          <a:endParaRPr lang="ru-RU"/>
        </a:p>
      </dgm:t>
    </dgm:pt>
    <dgm:pt modelId="{E3AFEA51-EABA-4131-8BA3-BBB94E3F4B84}">
      <dgm:prSet phldrT="[Текст]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38 305,0</a:t>
          </a:r>
          <a:r>
            <a:rPr lang="ru-RU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тыс. руб.</a:t>
          </a:r>
          <a:endParaRPr lang="ru-RU" b="1" dirty="0">
            <a:solidFill>
              <a:schemeClr val="accent3"/>
            </a:solidFill>
            <a:latin typeface="Times New Roman" pitchFamily="18" charset="0"/>
            <a:cs typeface="Times New Roman" pitchFamily="18" charset="0"/>
          </a:endParaRPr>
        </a:p>
      </dgm:t>
    </dgm:pt>
    <dgm:pt modelId="{E9082BC6-7CFC-4D84-AC8E-DB9B1B901135}" type="parTrans" cxnId="{60353FC1-0692-4884-9168-883E7774778B}">
      <dgm:prSet/>
      <dgm:spPr/>
      <dgm:t>
        <a:bodyPr/>
        <a:lstStyle/>
        <a:p>
          <a:endParaRPr lang="ru-RU"/>
        </a:p>
      </dgm:t>
    </dgm:pt>
    <dgm:pt modelId="{3E3BA02B-A5A4-4548-A8F1-A3A810CDF20C}" type="sibTrans" cxnId="{60353FC1-0692-4884-9168-883E7774778B}">
      <dgm:prSet/>
      <dgm:spPr/>
      <dgm:t>
        <a:bodyPr/>
        <a:lstStyle/>
        <a:p>
          <a:endParaRPr lang="ru-RU"/>
        </a:p>
      </dgm:t>
    </dgm:pt>
    <dgm:pt modelId="{C86D3C90-E9C6-4B19-8D72-62BA6EB03394}" type="pres">
      <dgm:prSet presAssocID="{AF02A1FA-572F-4830-99A9-415D45741C7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F23182-0476-4B60-8BFB-87A12DB9DFED}" type="pres">
      <dgm:prSet presAssocID="{D05E1382-B50C-454F-979F-4D95B3CB850E}" presName="linNode" presStyleCnt="0"/>
      <dgm:spPr/>
      <dgm:t>
        <a:bodyPr/>
        <a:lstStyle/>
        <a:p>
          <a:endParaRPr lang="ru-RU"/>
        </a:p>
      </dgm:t>
    </dgm:pt>
    <dgm:pt modelId="{71A9098E-AB95-4460-AC00-E99DF2153A3D}" type="pres">
      <dgm:prSet presAssocID="{D05E1382-B50C-454F-979F-4D95B3CB850E}" presName="parentText" presStyleLbl="node1" presStyleIdx="0" presStyleCnt="3" custLinFactNeighborX="607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AEB152-530A-466B-91F6-815E70A47F68}" type="pres">
      <dgm:prSet presAssocID="{D05E1382-B50C-454F-979F-4D95B3CB850E}" presName="descendantText" presStyleLbl="alignAccFollowNode1" presStyleIdx="0" presStyleCnt="3" custLinFactNeighborX="-486" custLinFactNeighborY="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C86FA8-0ADD-4E8E-ADC5-85A0AF7272C0}" type="pres">
      <dgm:prSet presAssocID="{E036D439-2C3D-4F41-ABFE-A455EA858AFF}" presName="sp" presStyleCnt="0"/>
      <dgm:spPr/>
      <dgm:t>
        <a:bodyPr/>
        <a:lstStyle/>
        <a:p>
          <a:endParaRPr lang="ru-RU"/>
        </a:p>
      </dgm:t>
    </dgm:pt>
    <dgm:pt modelId="{3C304BBA-AD4E-4128-A800-31D764D9A525}" type="pres">
      <dgm:prSet presAssocID="{357F69C1-0F1D-433B-AF90-D25A8E60A745}" presName="linNode" presStyleCnt="0"/>
      <dgm:spPr/>
      <dgm:t>
        <a:bodyPr/>
        <a:lstStyle/>
        <a:p>
          <a:endParaRPr lang="ru-RU"/>
        </a:p>
      </dgm:t>
    </dgm:pt>
    <dgm:pt modelId="{A1A99678-26BF-4EC2-8333-0DDD1CB7C5B6}" type="pres">
      <dgm:prSet presAssocID="{357F69C1-0F1D-433B-AF90-D25A8E60A745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867A38-518B-4ACF-8DC9-B805BDE26770}" type="pres">
      <dgm:prSet presAssocID="{357F69C1-0F1D-433B-AF90-D25A8E60A745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7B4780-AB74-46B0-B466-22A3BFAF5658}" type="pres">
      <dgm:prSet presAssocID="{68EF9884-CC59-4D90-B239-120A8EF3BC40}" presName="sp" presStyleCnt="0"/>
      <dgm:spPr/>
      <dgm:t>
        <a:bodyPr/>
        <a:lstStyle/>
        <a:p>
          <a:endParaRPr lang="ru-RU"/>
        </a:p>
      </dgm:t>
    </dgm:pt>
    <dgm:pt modelId="{0D502D76-FF47-4610-BA10-E2CD6FB65A50}" type="pres">
      <dgm:prSet presAssocID="{2FEDEE5C-C1A4-4F25-8330-79750FE67FE2}" presName="linNode" presStyleCnt="0"/>
      <dgm:spPr/>
      <dgm:t>
        <a:bodyPr/>
        <a:lstStyle/>
        <a:p>
          <a:endParaRPr lang="ru-RU"/>
        </a:p>
      </dgm:t>
    </dgm:pt>
    <dgm:pt modelId="{9A80F292-102A-444A-BD69-93305F4A784C}" type="pres">
      <dgm:prSet presAssocID="{2FEDEE5C-C1A4-4F25-8330-79750FE67FE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7C4568-D50B-447C-B9A1-48AC3F1A0471}" type="pres">
      <dgm:prSet presAssocID="{2FEDEE5C-C1A4-4F25-8330-79750FE67FE2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353FC1-0692-4884-9168-883E7774778B}" srcId="{2FEDEE5C-C1A4-4F25-8330-79750FE67FE2}" destId="{E3AFEA51-EABA-4131-8BA3-BBB94E3F4B84}" srcOrd="0" destOrd="0" parTransId="{E9082BC6-7CFC-4D84-AC8E-DB9B1B901135}" sibTransId="{3E3BA02B-A5A4-4548-A8F1-A3A810CDF20C}"/>
    <dgm:cxn modelId="{2D3E58C4-E971-40FB-B0C3-2022857B7880}" type="presOf" srcId="{2FEDEE5C-C1A4-4F25-8330-79750FE67FE2}" destId="{9A80F292-102A-444A-BD69-93305F4A784C}" srcOrd="0" destOrd="0" presId="urn:microsoft.com/office/officeart/2005/8/layout/vList5"/>
    <dgm:cxn modelId="{5119F311-173B-4C8B-B604-BA490919AB6D}" srcId="{AF02A1FA-572F-4830-99A9-415D45741C7A}" destId="{357F69C1-0F1D-433B-AF90-D25A8E60A745}" srcOrd="1" destOrd="0" parTransId="{4FAA4635-03CF-4703-A55E-6548B0A4C233}" sibTransId="{68EF9884-CC59-4D90-B239-120A8EF3BC40}"/>
    <dgm:cxn modelId="{64A645E7-3016-450A-AAB1-86D1183CE65A}" srcId="{AF02A1FA-572F-4830-99A9-415D45741C7A}" destId="{2FEDEE5C-C1A4-4F25-8330-79750FE67FE2}" srcOrd="2" destOrd="0" parTransId="{D3ECF130-E648-48D9-8DA1-6028874D2916}" sibTransId="{43ACF33F-467B-4766-BB5B-C52EF028BAB7}"/>
    <dgm:cxn modelId="{0629C108-95FB-4E36-A898-3077C91804C3}" srcId="{357F69C1-0F1D-433B-AF90-D25A8E60A745}" destId="{DFD2560E-6C05-4F6E-9F0B-767AED27D17A}" srcOrd="0" destOrd="0" parTransId="{8DD5C0FE-8B92-4886-84D1-54747A51E828}" sibTransId="{5AD7A04C-DCEE-4106-9BEF-90E0ED6E8AB1}"/>
    <dgm:cxn modelId="{F75C5C3D-10F2-4259-A8CA-74E9CFEE63B0}" type="presOf" srcId="{E3AFEA51-EABA-4131-8BA3-BBB94E3F4B84}" destId="{B87C4568-D50B-447C-B9A1-48AC3F1A0471}" srcOrd="0" destOrd="0" presId="urn:microsoft.com/office/officeart/2005/8/layout/vList5"/>
    <dgm:cxn modelId="{806C2114-7B25-4BB7-8AAF-959AA71D0B72}" type="presOf" srcId="{AF02A1FA-572F-4830-99A9-415D45741C7A}" destId="{C86D3C90-E9C6-4B19-8D72-62BA6EB03394}" srcOrd="0" destOrd="0" presId="urn:microsoft.com/office/officeart/2005/8/layout/vList5"/>
    <dgm:cxn modelId="{8A90ADB3-9C67-408D-A7D5-65244DCD66DF}" type="presOf" srcId="{DFD2560E-6C05-4F6E-9F0B-767AED27D17A}" destId="{57867A38-518B-4ACF-8DC9-B805BDE26770}" srcOrd="0" destOrd="0" presId="urn:microsoft.com/office/officeart/2005/8/layout/vList5"/>
    <dgm:cxn modelId="{6BE3132A-7F17-4AC6-BB17-3E564C23C60B}" type="presOf" srcId="{60D53F6B-5A11-444B-A749-4E77E21A6E18}" destId="{06AEB152-530A-466B-91F6-815E70A47F68}" srcOrd="0" destOrd="0" presId="urn:microsoft.com/office/officeart/2005/8/layout/vList5"/>
    <dgm:cxn modelId="{3F912E47-A331-40E9-984E-322E1ACBE336}" type="presOf" srcId="{D05E1382-B50C-454F-979F-4D95B3CB850E}" destId="{71A9098E-AB95-4460-AC00-E99DF2153A3D}" srcOrd="0" destOrd="0" presId="urn:microsoft.com/office/officeart/2005/8/layout/vList5"/>
    <dgm:cxn modelId="{FB68C70C-77BF-474F-9269-69F142ECBA19}" type="presOf" srcId="{357F69C1-0F1D-433B-AF90-D25A8E60A745}" destId="{A1A99678-26BF-4EC2-8333-0DDD1CB7C5B6}" srcOrd="0" destOrd="0" presId="urn:microsoft.com/office/officeart/2005/8/layout/vList5"/>
    <dgm:cxn modelId="{9659FB4A-A901-400A-905B-6FB95C7887CB}" srcId="{D05E1382-B50C-454F-979F-4D95B3CB850E}" destId="{60D53F6B-5A11-444B-A749-4E77E21A6E18}" srcOrd="0" destOrd="0" parTransId="{DA76BF32-108E-409E-82A5-438611FB9429}" sibTransId="{E34E2B48-8115-4A0A-B30D-F87FF6C88B7E}"/>
    <dgm:cxn modelId="{BE00C297-AA1B-4994-9C63-48A7F86AB4F0}" srcId="{AF02A1FA-572F-4830-99A9-415D45741C7A}" destId="{D05E1382-B50C-454F-979F-4D95B3CB850E}" srcOrd="0" destOrd="0" parTransId="{25DAC2E2-8ED0-4902-AC55-5C133DE99201}" sibTransId="{E036D439-2C3D-4F41-ABFE-A455EA858AFF}"/>
    <dgm:cxn modelId="{56AB8C1F-5EB2-4156-B943-7CA8361E04CA}" type="presParOf" srcId="{C86D3C90-E9C6-4B19-8D72-62BA6EB03394}" destId="{55F23182-0476-4B60-8BFB-87A12DB9DFED}" srcOrd="0" destOrd="0" presId="urn:microsoft.com/office/officeart/2005/8/layout/vList5"/>
    <dgm:cxn modelId="{77898145-AD09-4266-AFA4-362D7B0DDDB7}" type="presParOf" srcId="{55F23182-0476-4B60-8BFB-87A12DB9DFED}" destId="{71A9098E-AB95-4460-AC00-E99DF2153A3D}" srcOrd="0" destOrd="0" presId="urn:microsoft.com/office/officeart/2005/8/layout/vList5"/>
    <dgm:cxn modelId="{D90CA176-6DBD-4831-BF94-17D77F5310F5}" type="presParOf" srcId="{55F23182-0476-4B60-8BFB-87A12DB9DFED}" destId="{06AEB152-530A-466B-91F6-815E70A47F68}" srcOrd="1" destOrd="0" presId="urn:microsoft.com/office/officeart/2005/8/layout/vList5"/>
    <dgm:cxn modelId="{FD4421D3-B431-46CF-AA27-A2B8A90F8629}" type="presParOf" srcId="{C86D3C90-E9C6-4B19-8D72-62BA6EB03394}" destId="{67C86FA8-0ADD-4E8E-ADC5-85A0AF7272C0}" srcOrd="1" destOrd="0" presId="urn:microsoft.com/office/officeart/2005/8/layout/vList5"/>
    <dgm:cxn modelId="{09BC20CC-A26E-4FDF-ACC9-31B5E94CAD87}" type="presParOf" srcId="{C86D3C90-E9C6-4B19-8D72-62BA6EB03394}" destId="{3C304BBA-AD4E-4128-A800-31D764D9A525}" srcOrd="2" destOrd="0" presId="urn:microsoft.com/office/officeart/2005/8/layout/vList5"/>
    <dgm:cxn modelId="{D848F4CB-FA00-4AF6-BD81-69B929EB8894}" type="presParOf" srcId="{3C304BBA-AD4E-4128-A800-31D764D9A525}" destId="{A1A99678-26BF-4EC2-8333-0DDD1CB7C5B6}" srcOrd="0" destOrd="0" presId="urn:microsoft.com/office/officeart/2005/8/layout/vList5"/>
    <dgm:cxn modelId="{23AA669D-3471-4627-BD59-BE4E5FC53AE2}" type="presParOf" srcId="{3C304BBA-AD4E-4128-A800-31D764D9A525}" destId="{57867A38-518B-4ACF-8DC9-B805BDE26770}" srcOrd="1" destOrd="0" presId="urn:microsoft.com/office/officeart/2005/8/layout/vList5"/>
    <dgm:cxn modelId="{4A6068DA-6A13-44DA-BE20-5FF7369798D3}" type="presParOf" srcId="{C86D3C90-E9C6-4B19-8D72-62BA6EB03394}" destId="{137B4780-AB74-46B0-B466-22A3BFAF5658}" srcOrd="3" destOrd="0" presId="urn:microsoft.com/office/officeart/2005/8/layout/vList5"/>
    <dgm:cxn modelId="{6FA35BAD-E4AB-4508-81C2-1BFFAA373860}" type="presParOf" srcId="{C86D3C90-E9C6-4B19-8D72-62BA6EB03394}" destId="{0D502D76-FF47-4610-BA10-E2CD6FB65A50}" srcOrd="4" destOrd="0" presId="urn:microsoft.com/office/officeart/2005/8/layout/vList5"/>
    <dgm:cxn modelId="{B4E4B7C0-0AD7-462E-8F45-ACE53066024A}" type="presParOf" srcId="{0D502D76-FF47-4610-BA10-E2CD6FB65A50}" destId="{9A80F292-102A-444A-BD69-93305F4A784C}" srcOrd="0" destOrd="0" presId="urn:microsoft.com/office/officeart/2005/8/layout/vList5"/>
    <dgm:cxn modelId="{648868C3-6E07-4BF3-8553-1C16805DB0CD}" type="presParOf" srcId="{0D502D76-FF47-4610-BA10-E2CD6FB65A50}" destId="{B87C4568-D50B-447C-B9A1-48AC3F1A047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DDF118-FA0F-4CDA-BB0C-6A7AA8538F6A}">
      <dsp:nvSpPr>
        <dsp:cNvPr id="0" name=""/>
        <dsp:cNvSpPr/>
      </dsp:nvSpPr>
      <dsp:spPr>
        <a:xfrm>
          <a:off x="0" y="-208404"/>
          <a:ext cx="9144000" cy="2806955"/>
        </a:xfrm>
        <a:prstGeom prst="downArrow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shade val="8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b="1" i="1" kern="1200" smtClean="0">
            <a:latin typeface="Times New Roman" pitchFamily="18" charset="0"/>
            <a:cs typeface="Times New Roman" pitchFamily="18" charset="0"/>
          </a:endParaRPr>
        </a:p>
        <a:p>
          <a:pPr lvl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1" kern="1200" smtClean="0">
              <a:latin typeface="Times New Roman" pitchFamily="18" charset="0"/>
              <a:cs typeface="Times New Roman" pitchFamily="18" charset="0"/>
            </a:rPr>
            <a:t>В 2012 году специалисты фонда активно проводили разъяснительную работу по реализации ФЗ от 29.11.2010 №326-ФЗ «Об обязательном медицинском страховании в 	          РФ» </a:t>
          </a:r>
          <a:endParaRPr lang="ru-RU" sz="26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-208404"/>
        <a:ext cx="9144000" cy="2806955"/>
      </dsp:txXfrm>
    </dsp:sp>
    <dsp:sp modelId="{2474C08C-3E22-4444-AAA8-067E78A85360}">
      <dsp:nvSpPr>
        <dsp:cNvPr id="0" name=""/>
        <dsp:cNvSpPr/>
      </dsp:nvSpPr>
      <dsp:spPr>
        <a:xfrm>
          <a:off x="4464" y="2657206"/>
          <a:ext cx="3045023" cy="24660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Организовано </a:t>
          </a:r>
          <a:r>
            <a:rPr lang="ru-RU" sz="3000" b="1" kern="1200" dirty="0" smtClean="0">
              <a:latin typeface="Times New Roman" pitchFamily="18" charset="0"/>
              <a:cs typeface="Times New Roman" pitchFamily="18" charset="0"/>
            </a:rPr>
            <a:t>10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выступлений по республиканскому телевидению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64" y="2657206"/>
        <a:ext cx="3045023" cy="2466092"/>
      </dsp:txXfrm>
    </dsp:sp>
    <dsp:sp modelId="{D31A987B-4CEB-43EA-B57E-28936537240B}">
      <dsp:nvSpPr>
        <dsp:cNvPr id="0" name=""/>
        <dsp:cNvSpPr/>
      </dsp:nvSpPr>
      <dsp:spPr>
        <a:xfrm>
          <a:off x="3049488" y="2657206"/>
          <a:ext cx="3045023" cy="2466092"/>
        </a:xfrm>
        <a:prstGeom prst="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Осуществлено </a:t>
          </a:r>
          <a:r>
            <a:rPr lang="ru-RU" sz="3000" b="1" kern="1200" dirty="0" smtClean="0">
              <a:latin typeface="Times New Roman" pitchFamily="18" charset="0"/>
              <a:cs typeface="Times New Roman" pitchFamily="18" charset="0"/>
            </a:rPr>
            <a:t>1072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публичных выступления в коллективах застрахованных (в 2011г. – </a:t>
          </a:r>
          <a:r>
            <a:rPr lang="ru-RU" sz="3000" b="1" kern="1200" dirty="0" smtClean="0">
              <a:latin typeface="Times New Roman" pitchFamily="18" charset="0"/>
              <a:cs typeface="Times New Roman" pitchFamily="18" charset="0"/>
            </a:rPr>
            <a:t>297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49488" y="2657206"/>
        <a:ext cx="3045023" cy="2466092"/>
      </dsp:txXfrm>
    </dsp:sp>
    <dsp:sp modelId="{D5C9CD0C-8063-42A4-987B-39B685D66C5B}">
      <dsp:nvSpPr>
        <dsp:cNvPr id="0" name=""/>
        <dsp:cNvSpPr/>
      </dsp:nvSpPr>
      <dsp:spPr>
        <a:xfrm>
          <a:off x="6094511" y="2657206"/>
          <a:ext cx="3045023" cy="24660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Из них в коллективах медицинских работников</a:t>
          </a:r>
          <a:r>
            <a:rPr lang="ru-RU" sz="3000" b="1" kern="1200" dirty="0" smtClean="0">
              <a:latin typeface="Times New Roman" pitchFamily="18" charset="0"/>
              <a:cs typeface="Times New Roman" pitchFamily="18" charset="0"/>
            </a:rPr>
            <a:t> 727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 (в 2011г. – </a:t>
          </a:r>
          <a:r>
            <a:rPr lang="ru-RU" sz="3000" b="1" kern="1200" dirty="0" smtClean="0">
              <a:latin typeface="Times New Roman" pitchFamily="18" charset="0"/>
              <a:cs typeface="Times New Roman" pitchFamily="18" charset="0"/>
            </a:rPr>
            <a:t>68</a:t>
          </a:r>
          <a:r>
            <a:rPr lang="ru-RU" sz="3000" kern="12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94511" y="2657206"/>
        <a:ext cx="3045023" cy="2466092"/>
      </dsp:txXfrm>
    </dsp:sp>
    <dsp:sp modelId="{CF3C4CE6-33A3-4906-934B-01BB7BE96F8D}">
      <dsp:nvSpPr>
        <dsp:cNvPr id="0" name=""/>
        <dsp:cNvSpPr/>
      </dsp:nvSpPr>
      <dsp:spPr>
        <a:xfrm>
          <a:off x="0" y="5709341"/>
          <a:ext cx="9144000" cy="413325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shade val="8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F6CE50-47F7-4690-B00A-487E089272CF}">
      <dsp:nvSpPr>
        <dsp:cNvPr id="0" name=""/>
        <dsp:cNvSpPr/>
      </dsp:nvSpPr>
      <dsp:spPr>
        <a:xfrm>
          <a:off x="9673" y="91093"/>
          <a:ext cx="4096501" cy="251844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36 медицинских организаций работают в системе ОМС Республики Адыгея</a:t>
          </a:r>
          <a:endParaRPr lang="ru-RU" sz="32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673" y="91093"/>
        <a:ext cx="4096501" cy="2518447"/>
      </dsp:txXfrm>
    </dsp:sp>
    <dsp:sp modelId="{F8365E96-21BB-46A2-8A29-8431B6D846E7}">
      <dsp:nvSpPr>
        <dsp:cNvPr id="0" name=""/>
        <dsp:cNvSpPr/>
      </dsp:nvSpPr>
      <dsp:spPr>
        <a:xfrm>
          <a:off x="4517548" y="116195"/>
          <a:ext cx="4113738" cy="246824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 страховом поле республики работает одна страховая медицинская организация (далее – СМО) – ЗАО МСК «Солидарность для жизни» в Республике Адыгея</a:t>
          </a:r>
          <a:endParaRPr lang="ru-RU" sz="2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517548" y="116195"/>
        <a:ext cx="4113738" cy="2468242"/>
      </dsp:txXfrm>
    </dsp:sp>
    <dsp:sp modelId="{959A0BF6-998F-4187-A234-B8D96C514871}">
      <dsp:nvSpPr>
        <dsp:cNvPr id="0" name=""/>
        <dsp:cNvSpPr/>
      </dsp:nvSpPr>
      <dsp:spPr>
        <a:xfrm>
          <a:off x="1054" y="3020914"/>
          <a:ext cx="4113738" cy="2576623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 </a:t>
          </a:r>
          <a:r>
            <a:rPr lang="ru-RU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22</a:t>
          </a:r>
          <a:r>
            <a:rPr lang="ru-RU" sz="2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-х медицинских организациях, осуществляющих деятельность по ОМС, создана служба представителей, где ведут прием </a:t>
          </a:r>
          <a:r>
            <a:rPr lang="ru-RU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19</a:t>
          </a:r>
          <a:r>
            <a:rPr lang="ru-RU" sz="2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представителей СМО</a:t>
          </a:r>
          <a:endParaRPr lang="ru-RU" sz="2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54" y="3020914"/>
        <a:ext cx="4113738" cy="2576623"/>
      </dsp:txXfrm>
    </dsp:sp>
    <dsp:sp modelId="{6118F5FB-05CC-460A-98CE-D4C60183DF1A}">
      <dsp:nvSpPr>
        <dsp:cNvPr id="0" name=""/>
        <dsp:cNvSpPr/>
      </dsp:nvSpPr>
      <dsp:spPr>
        <a:xfrm>
          <a:off x="4526166" y="3075104"/>
          <a:ext cx="4113738" cy="246824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 течение 2012 года к представителям СМО обратились </a:t>
          </a:r>
          <a:r>
            <a:rPr lang="ru-RU" sz="3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636</a:t>
          </a:r>
          <a:r>
            <a:rPr lang="ru-RU" sz="32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человек.</a:t>
          </a:r>
          <a:endParaRPr lang="ru-RU" sz="32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526166" y="3075104"/>
        <a:ext cx="4113738" cy="246824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1FA32F-A3E9-4BFF-BEBD-9D563793529C}">
      <dsp:nvSpPr>
        <dsp:cNvPr id="0" name=""/>
        <dsp:cNvSpPr/>
      </dsp:nvSpPr>
      <dsp:spPr>
        <a:xfrm>
          <a:off x="0" y="0"/>
          <a:ext cx="6380842" cy="816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</a:schemeClr>
        </a:solidFill>
        <a:ln w="25400" cap="flat" cmpd="sng" algn="ctr">
          <a:solidFill>
            <a:schemeClr val="accent1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>
              <a:solidFill>
                <a:srgbClr val="002060"/>
              </a:solidFill>
            </a:rPr>
            <a:t>Общий </a:t>
          </a:r>
          <a:r>
            <a:rPr lang="ru-RU" sz="3500" kern="1200" dirty="0" err="1" smtClean="0">
              <a:solidFill>
                <a:srgbClr val="002060"/>
              </a:solidFill>
            </a:rPr>
            <a:t>Куд</a:t>
          </a:r>
          <a:r>
            <a:rPr lang="ru-RU" sz="3500" kern="1200" dirty="0" smtClean="0">
              <a:solidFill>
                <a:srgbClr val="002060"/>
              </a:solidFill>
            </a:rPr>
            <a:t>. МО РА</a:t>
          </a:r>
          <a:endParaRPr lang="ru-RU" sz="3500" kern="1200" dirty="0">
            <a:solidFill>
              <a:srgbClr val="002060"/>
            </a:solidFill>
          </a:endParaRPr>
        </a:p>
      </dsp:txBody>
      <dsp:txXfrm>
        <a:off x="0" y="0"/>
        <a:ext cx="5451992" cy="816570"/>
      </dsp:txXfrm>
    </dsp:sp>
    <dsp:sp modelId="{7F1CDC84-828C-47FA-A187-8B91CAA4BAF5}">
      <dsp:nvSpPr>
        <dsp:cNvPr id="0" name=""/>
        <dsp:cNvSpPr/>
      </dsp:nvSpPr>
      <dsp:spPr>
        <a:xfrm>
          <a:off x="633077" y="1816828"/>
          <a:ext cx="6380842" cy="816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solidFill>
                <a:srgbClr val="002060"/>
              </a:solidFill>
            </a:rPr>
            <a:t>	</a:t>
          </a:r>
          <a:r>
            <a:rPr lang="ru-RU" sz="5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0,89</a:t>
          </a:r>
          <a:endParaRPr lang="ru-RU" sz="5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33077" y="1816828"/>
        <a:ext cx="5373579" cy="816570"/>
      </dsp:txXfrm>
    </dsp:sp>
    <dsp:sp modelId="{AF1EF5A7-D2C2-48D1-9204-EAACA6217C1F}">
      <dsp:nvSpPr>
        <dsp:cNvPr id="0" name=""/>
        <dsp:cNvSpPr/>
      </dsp:nvSpPr>
      <dsp:spPr>
        <a:xfrm>
          <a:off x="1889754" y="3645912"/>
          <a:ext cx="6380842" cy="816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0,77</a:t>
          </a:r>
          <a:endParaRPr lang="ru-RU" sz="5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89754" y="3645912"/>
        <a:ext cx="5373579" cy="816570"/>
      </dsp:txXfrm>
    </dsp:sp>
    <dsp:sp modelId="{C56AC4A7-0D1D-48B4-882D-88A69CC128D7}">
      <dsp:nvSpPr>
        <dsp:cNvPr id="0" name=""/>
        <dsp:cNvSpPr/>
      </dsp:nvSpPr>
      <dsp:spPr>
        <a:xfrm>
          <a:off x="189549" y="902291"/>
          <a:ext cx="6380842" cy="8165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10000"/>
                <a:satMod val="300000"/>
              </a:schemeClr>
            </a:gs>
            <a:gs pos="34000">
              <a:schemeClr val="accent1">
                <a:tint val="13500"/>
                <a:satMod val="250000"/>
              </a:schemeClr>
            </a:gs>
            <a:gs pos="100000">
              <a:schemeClr val="accent1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1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2011 год </a:t>
          </a:r>
          <a:endParaRPr lang="ru-RU" sz="60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9549" y="902291"/>
        <a:ext cx="5373579" cy="816570"/>
      </dsp:txXfrm>
    </dsp:sp>
    <dsp:sp modelId="{E3CD5BC8-687C-4C59-A0C7-41182C59D617}">
      <dsp:nvSpPr>
        <dsp:cNvPr id="0" name=""/>
        <dsp:cNvSpPr/>
      </dsp:nvSpPr>
      <dsp:spPr>
        <a:xfrm>
          <a:off x="1298382" y="2731368"/>
          <a:ext cx="6380842" cy="81657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9525" cap="flat" cmpd="sng" algn="ctr">
          <a:solidFill>
            <a:schemeClr val="accent2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2012</a:t>
          </a:r>
          <a:r>
            <a:rPr lang="ru-RU" sz="5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год</a:t>
          </a:r>
          <a:endParaRPr lang="ru-RU" sz="54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98382" y="2731368"/>
        <a:ext cx="5373579" cy="816570"/>
      </dsp:txXfrm>
    </dsp:sp>
    <dsp:sp modelId="{46F257C0-BE4B-486E-A7D9-38A1F36A517C}">
      <dsp:nvSpPr>
        <dsp:cNvPr id="0" name=""/>
        <dsp:cNvSpPr/>
      </dsp:nvSpPr>
      <dsp:spPr>
        <a:xfrm>
          <a:off x="6538661" y="339492"/>
          <a:ext cx="530770" cy="530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solidFill>
              <a:srgbClr val="002060"/>
            </a:solidFill>
          </a:endParaRPr>
        </a:p>
      </dsp:txBody>
      <dsp:txXfrm>
        <a:off x="6538661" y="339492"/>
        <a:ext cx="530770" cy="530770"/>
      </dsp:txXfrm>
    </dsp:sp>
    <dsp:sp modelId="{EEA6F111-73A7-46D4-84D8-A83CF35F72FE}">
      <dsp:nvSpPr>
        <dsp:cNvPr id="0" name=""/>
        <dsp:cNvSpPr/>
      </dsp:nvSpPr>
      <dsp:spPr>
        <a:xfrm>
          <a:off x="6913425" y="1394732"/>
          <a:ext cx="530770" cy="530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solidFill>
              <a:srgbClr val="002060"/>
            </a:solidFill>
          </a:endParaRPr>
        </a:p>
      </dsp:txBody>
      <dsp:txXfrm>
        <a:off x="6913425" y="1394732"/>
        <a:ext cx="530770" cy="530770"/>
      </dsp:txXfrm>
    </dsp:sp>
    <dsp:sp modelId="{34F5513D-5D89-4D94-B83B-B5DFAB1814B1}">
      <dsp:nvSpPr>
        <dsp:cNvPr id="0" name=""/>
        <dsp:cNvSpPr/>
      </dsp:nvSpPr>
      <dsp:spPr>
        <a:xfrm>
          <a:off x="7499234" y="2168578"/>
          <a:ext cx="530770" cy="530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solidFill>
              <a:srgbClr val="002060"/>
            </a:solidFill>
          </a:endParaRPr>
        </a:p>
      </dsp:txBody>
      <dsp:txXfrm>
        <a:off x="7499234" y="2168578"/>
        <a:ext cx="530770" cy="530770"/>
      </dsp:txXfrm>
    </dsp:sp>
    <dsp:sp modelId="{900B21CA-24C7-4203-AA8F-E1D21724F20F}">
      <dsp:nvSpPr>
        <dsp:cNvPr id="0" name=""/>
        <dsp:cNvSpPr/>
      </dsp:nvSpPr>
      <dsp:spPr>
        <a:xfrm>
          <a:off x="7756037" y="3024335"/>
          <a:ext cx="530770" cy="530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solidFill>
              <a:srgbClr val="002060"/>
            </a:solidFill>
          </a:endParaRPr>
        </a:p>
      </dsp:txBody>
      <dsp:txXfrm>
        <a:off x="7756037" y="3024335"/>
        <a:ext cx="530770" cy="53077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BF18723-E4CE-4EB7-8314-D56FBEB0835D}">
      <dsp:nvSpPr>
        <dsp:cNvPr id="0" name=""/>
        <dsp:cNvSpPr/>
      </dsp:nvSpPr>
      <dsp:spPr>
        <a:xfrm>
          <a:off x="1054" y="0"/>
          <a:ext cx="2742492" cy="482453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10000"/>
                <a:satMod val="300000"/>
              </a:schemeClr>
            </a:gs>
            <a:gs pos="34000">
              <a:schemeClr val="accent3">
                <a:tint val="13500"/>
                <a:satMod val="250000"/>
              </a:schemeClr>
            </a:gs>
            <a:gs pos="100000">
              <a:schemeClr val="accent3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3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/>
            <a:t>Год</a:t>
          </a:r>
          <a:endParaRPr lang="ru-RU" sz="4400" b="1" kern="1200" dirty="0"/>
        </a:p>
      </dsp:txBody>
      <dsp:txXfrm>
        <a:off x="1054" y="0"/>
        <a:ext cx="2742492" cy="1447360"/>
      </dsp:txXfrm>
    </dsp:sp>
    <dsp:sp modelId="{4AB25083-F23A-430E-B891-41955896CD80}">
      <dsp:nvSpPr>
        <dsp:cNvPr id="0" name=""/>
        <dsp:cNvSpPr/>
      </dsp:nvSpPr>
      <dsp:spPr>
        <a:xfrm>
          <a:off x="288029" y="1440160"/>
          <a:ext cx="2193993" cy="145466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10000"/>
                <a:satMod val="300000"/>
              </a:schemeClr>
            </a:gs>
            <a:gs pos="34000">
              <a:schemeClr val="accent4">
                <a:tint val="13500"/>
                <a:satMod val="250000"/>
              </a:schemeClr>
            </a:gs>
            <a:gs pos="100000">
              <a:schemeClr val="accent4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4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0" tIns="85725" rIns="11430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b="1" kern="1200" dirty="0" smtClean="0">
              <a:latin typeface="Times New Roman" pitchFamily="18" charset="0"/>
              <a:cs typeface="Times New Roman" pitchFamily="18" charset="0"/>
            </a:rPr>
            <a:t>2011</a:t>
          </a:r>
          <a:r>
            <a:rPr lang="ru-RU" sz="4500" kern="1200" dirty="0" smtClean="0">
              <a:latin typeface="Times New Roman" pitchFamily="18" charset="0"/>
              <a:cs typeface="Times New Roman" pitchFamily="18" charset="0"/>
            </a:rPr>
            <a:t> г.</a:t>
          </a:r>
          <a:endParaRPr lang="ru-RU" sz="4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8029" y="1440160"/>
        <a:ext cx="2193993" cy="1454663"/>
      </dsp:txXfrm>
    </dsp:sp>
    <dsp:sp modelId="{DBE59359-290D-41B2-8C2E-92D1172341E4}">
      <dsp:nvSpPr>
        <dsp:cNvPr id="0" name=""/>
        <dsp:cNvSpPr/>
      </dsp:nvSpPr>
      <dsp:spPr>
        <a:xfrm>
          <a:off x="275304" y="3127232"/>
          <a:ext cx="2193993" cy="145466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10000"/>
                <a:satMod val="300000"/>
              </a:schemeClr>
            </a:gs>
            <a:gs pos="34000">
              <a:schemeClr val="accent4">
                <a:tint val="13500"/>
                <a:satMod val="250000"/>
              </a:schemeClr>
            </a:gs>
            <a:gs pos="100000">
              <a:schemeClr val="accent4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4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0" tIns="85725" rIns="11430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b="1" kern="1200" dirty="0" smtClean="0">
              <a:latin typeface="Times New Roman" pitchFamily="18" charset="0"/>
              <a:cs typeface="Times New Roman" pitchFamily="18" charset="0"/>
            </a:rPr>
            <a:t>2012</a:t>
          </a:r>
          <a:r>
            <a:rPr lang="ru-RU" sz="4500" kern="1200" dirty="0" smtClean="0">
              <a:latin typeface="Times New Roman" pitchFamily="18" charset="0"/>
              <a:cs typeface="Times New Roman" pitchFamily="18" charset="0"/>
            </a:rPr>
            <a:t> г.</a:t>
          </a:r>
          <a:endParaRPr lang="ru-RU" sz="4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5304" y="3127232"/>
        <a:ext cx="2193993" cy="1454663"/>
      </dsp:txXfrm>
    </dsp:sp>
    <dsp:sp modelId="{704CA948-006E-4883-9C25-8FB3EE851168}">
      <dsp:nvSpPr>
        <dsp:cNvPr id="0" name=""/>
        <dsp:cNvSpPr/>
      </dsp:nvSpPr>
      <dsp:spPr>
        <a:xfrm>
          <a:off x="2949233" y="0"/>
          <a:ext cx="2742492" cy="482453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10000"/>
                <a:satMod val="300000"/>
              </a:schemeClr>
            </a:gs>
            <a:gs pos="34000">
              <a:schemeClr val="accent3">
                <a:tint val="13500"/>
                <a:satMod val="250000"/>
              </a:schemeClr>
            </a:gs>
            <a:gs pos="100000">
              <a:schemeClr val="accent3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3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спорных случаев</a:t>
          </a:r>
          <a:r>
            <a:rPr lang="en-US" sz="2600" b="1" kern="1200" dirty="0" smtClean="0"/>
            <a:t>/ </a:t>
          </a:r>
          <a:r>
            <a:rPr lang="ru-RU" sz="2600" b="1" kern="1200" dirty="0" smtClean="0"/>
            <a:t>удовлетворены</a:t>
          </a:r>
          <a:endParaRPr lang="ru-RU" sz="2600" b="1" kern="1200" dirty="0"/>
        </a:p>
      </dsp:txBody>
      <dsp:txXfrm>
        <a:off x="2949233" y="0"/>
        <a:ext cx="2742492" cy="1447360"/>
      </dsp:txXfrm>
    </dsp:sp>
    <dsp:sp modelId="{8F923AB8-AAD0-469B-800F-C16815A4F47B}">
      <dsp:nvSpPr>
        <dsp:cNvPr id="0" name=""/>
        <dsp:cNvSpPr/>
      </dsp:nvSpPr>
      <dsp:spPr>
        <a:xfrm>
          <a:off x="3223483" y="1448774"/>
          <a:ext cx="2193993" cy="145466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10000"/>
                <a:satMod val="300000"/>
              </a:schemeClr>
            </a:gs>
            <a:gs pos="34000">
              <a:schemeClr val="accent4">
                <a:tint val="13500"/>
                <a:satMod val="250000"/>
              </a:schemeClr>
            </a:gs>
            <a:gs pos="100000">
              <a:schemeClr val="accent4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4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0" tIns="85725" rIns="11430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b="1" kern="1200" dirty="0" smtClean="0">
              <a:latin typeface="Times New Roman" pitchFamily="18" charset="0"/>
              <a:cs typeface="Times New Roman" pitchFamily="18" charset="0"/>
            </a:rPr>
            <a:t>13</a:t>
          </a:r>
          <a:r>
            <a:rPr lang="en-US" sz="4500" b="1" kern="1200" dirty="0" smtClean="0">
              <a:latin typeface="Times New Roman" pitchFamily="18" charset="0"/>
              <a:cs typeface="Times New Roman" pitchFamily="18" charset="0"/>
            </a:rPr>
            <a:t>3/133</a:t>
          </a:r>
          <a:endParaRPr lang="ru-RU" sz="4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23483" y="1448774"/>
        <a:ext cx="2193993" cy="1454663"/>
      </dsp:txXfrm>
    </dsp:sp>
    <dsp:sp modelId="{37E84C2A-99A1-4867-803E-D47921427C6F}">
      <dsp:nvSpPr>
        <dsp:cNvPr id="0" name=""/>
        <dsp:cNvSpPr/>
      </dsp:nvSpPr>
      <dsp:spPr>
        <a:xfrm>
          <a:off x="3223483" y="3127232"/>
          <a:ext cx="2193993" cy="145466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10000"/>
                <a:satMod val="300000"/>
              </a:schemeClr>
            </a:gs>
            <a:gs pos="34000">
              <a:schemeClr val="accent4">
                <a:tint val="13500"/>
                <a:satMod val="250000"/>
              </a:schemeClr>
            </a:gs>
            <a:gs pos="100000">
              <a:schemeClr val="accent4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4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0" tIns="85725" rIns="11430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b="1" kern="1200" dirty="0" smtClean="0">
              <a:latin typeface="Times New Roman" pitchFamily="18" charset="0"/>
              <a:cs typeface="Times New Roman" pitchFamily="18" charset="0"/>
            </a:rPr>
            <a:t>32</a:t>
          </a:r>
          <a:r>
            <a:rPr lang="en-US" sz="4500" b="1" kern="1200" dirty="0" smtClean="0">
              <a:latin typeface="Times New Roman" pitchFamily="18" charset="0"/>
              <a:cs typeface="Times New Roman" pitchFamily="18" charset="0"/>
            </a:rPr>
            <a:t>/32</a:t>
          </a:r>
          <a:endParaRPr lang="ru-RU" sz="4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23483" y="3127232"/>
        <a:ext cx="2193993" cy="1454663"/>
      </dsp:txXfrm>
    </dsp:sp>
    <dsp:sp modelId="{DBAB86FE-76B3-4C7A-9E2B-A8A81D5F187F}">
      <dsp:nvSpPr>
        <dsp:cNvPr id="0" name=""/>
        <dsp:cNvSpPr/>
      </dsp:nvSpPr>
      <dsp:spPr>
        <a:xfrm>
          <a:off x="5897413" y="0"/>
          <a:ext cx="2742492" cy="482453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10000"/>
                <a:satMod val="300000"/>
              </a:schemeClr>
            </a:gs>
            <a:gs pos="34000">
              <a:schemeClr val="accent3">
                <a:tint val="13500"/>
                <a:satMod val="250000"/>
              </a:schemeClr>
            </a:gs>
            <a:gs pos="100000">
              <a:schemeClr val="accent3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3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случаев  с материальным возмещением на сумму</a:t>
          </a:r>
          <a:endParaRPr lang="ru-RU" sz="2200" b="1" kern="1200" dirty="0"/>
        </a:p>
      </dsp:txBody>
      <dsp:txXfrm>
        <a:off x="5897413" y="0"/>
        <a:ext cx="2742492" cy="1447360"/>
      </dsp:txXfrm>
    </dsp:sp>
    <dsp:sp modelId="{FF3A7446-029F-42DB-99E0-70861B157648}">
      <dsp:nvSpPr>
        <dsp:cNvPr id="0" name=""/>
        <dsp:cNvSpPr/>
      </dsp:nvSpPr>
      <dsp:spPr>
        <a:xfrm>
          <a:off x="6171662" y="1448774"/>
          <a:ext cx="2193993" cy="145466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10000"/>
                <a:satMod val="300000"/>
              </a:schemeClr>
            </a:gs>
            <a:gs pos="34000">
              <a:schemeClr val="accent4">
                <a:tint val="13500"/>
                <a:satMod val="250000"/>
              </a:schemeClr>
            </a:gs>
            <a:gs pos="100000">
              <a:schemeClr val="accent4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4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6680" tIns="80010" rIns="10668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1" kern="1200" dirty="0" smtClean="0">
              <a:latin typeface="Times New Roman" pitchFamily="18" charset="0"/>
              <a:cs typeface="Times New Roman" pitchFamily="18" charset="0"/>
            </a:rPr>
            <a:t>13</a:t>
          </a:r>
          <a:endParaRPr lang="en-US" sz="42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456 245 </a:t>
          </a: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2800" kern="1200" dirty="0" smtClean="0"/>
            <a:t>. </a:t>
          </a:r>
          <a:endParaRPr lang="ru-RU" sz="2800" kern="1200" dirty="0"/>
        </a:p>
      </dsp:txBody>
      <dsp:txXfrm>
        <a:off x="6171662" y="1448774"/>
        <a:ext cx="2193993" cy="1454663"/>
      </dsp:txXfrm>
    </dsp:sp>
    <dsp:sp modelId="{6A72B95B-B197-4151-B33A-0BA17312527A}">
      <dsp:nvSpPr>
        <dsp:cNvPr id="0" name=""/>
        <dsp:cNvSpPr/>
      </dsp:nvSpPr>
      <dsp:spPr>
        <a:xfrm>
          <a:off x="6171662" y="3127232"/>
          <a:ext cx="2193993" cy="145466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10000"/>
                <a:satMod val="300000"/>
              </a:schemeClr>
            </a:gs>
            <a:gs pos="34000">
              <a:schemeClr val="accent4">
                <a:tint val="13500"/>
                <a:satMod val="250000"/>
              </a:schemeClr>
            </a:gs>
            <a:gs pos="100000">
              <a:schemeClr val="accent4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4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6680" tIns="80010" rIns="10668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kern="1200" dirty="0" smtClean="0">
              <a:latin typeface="Times New Roman" pitchFamily="18" charset="0"/>
              <a:cs typeface="Times New Roman" pitchFamily="18" charset="0"/>
            </a:rPr>
            <a:t>7</a:t>
          </a:r>
        </a:p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91 278 руб.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71662" y="3127232"/>
        <a:ext cx="2193993" cy="145466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AEB152-530A-466B-91F6-815E70A47F68}">
      <dsp:nvSpPr>
        <dsp:cNvPr id="0" name=""/>
        <dsp:cNvSpPr/>
      </dsp:nvSpPr>
      <dsp:spPr>
        <a:xfrm rot="5400000">
          <a:off x="5294515" y="-2054871"/>
          <a:ext cx="1132438" cy="553021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800" b="1" kern="1200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14 921,0</a:t>
          </a:r>
          <a:r>
            <a:rPr lang="ru-RU" sz="4800" kern="1200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4800" b="1" kern="1200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тыс. руб.</a:t>
          </a:r>
          <a:endParaRPr lang="ru-RU" sz="4800" b="1" kern="1200" dirty="0">
            <a:solidFill>
              <a:schemeClr val="accent3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5294515" y="-2054871"/>
        <a:ext cx="1132438" cy="5530214"/>
      </dsp:txXfrm>
    </dsp:sp>
    <dsp:sp modelId="{71A9098E-AB95-4460-AC00-E99DF2153A3D}">
      <dsp:nvSpPr>
        <dsp:cNvPr id="0" name=""/>
        <dsp:cNvSpPr/>
      </dsp:nvSpPr>
      <dsp:spPr>
        <a:xfrm>
          <a:off x="33568" y="7"/>
          <a:ext cx="3110745" cy="1415547"/>
        </a:xfrm>
        <a:prstGeom prst="roundRect">
          <a:avLst/>
        </a:prstGeom>
        <a:gradFill flip="none" rotWithShape="0">
          <a:gsLst>
            <a:gs pos="0">
              <a:schemeClr val="accent4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4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>
              <a:solidFill>
                <a:schemeClr val="accent3"/>
              </a:solidFill>
            </a:rPr>
            <a:t>2010 г.</a:t>
          </a:r>
          <a:endParaRPr lang="ru-RU" sz="6500" kern="1200" dirty="0">
            <a:solidFill>
              <a:schemeClr val="accent3"/>
            </a:solidFill>
          </a:endParaRPr>
        </a:p>
      </dsp:txBody>
      <dsp:txXfrm>
        <a:off x="33568" y="7"/>
        <a:ext cx="3110745" cy="1415547"/>
      </dsp:txXfrm>
    </dsp:sp>
    <dsp:sp modelId="{57867A38-518B-4ACF-8DC9-B805BDE26770}">
      <dsp:nvSpPr>
        <dsp:cNvPr id="0" name=""/>
        <dsp:cNvSpPr/>
      </dsp:nvSpPr>
      <dsp:spPr>
        <a:xfrm rot="5400000">
          <a:off x="5309633" y="-568863"/>
          <a:ext cx="1132438" cy="5530214"/>
        </a:xfrm>
        <a:prstGeom prst="round2SameRect">
          <a:avLst/>
        </a:prstGeom>
        <a:solidFill>
          <a:schemeClr val="accent4">
            <a:tint val="40000"/>
            <a:alpha val="90000"/>
            <a:hueOff val="-1505928"/>
            <a:satOff val="19181"/>
            <a:lumOff val="2248"/>
            <a:alphaOff val="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800" b="1" kern="1200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25 390,4</a:t>
          </a:r>
          <a:r>
            <a:rPr lang="ru-RU" sz="4800" kern="1200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4800" b="1" kern="1200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тыс. руб.</a:t>
          </a:r>
          <a:endParaRPr lang="ru-RU" sz="4800" b="1" kern="1200" dirty="0">
            <a:solidFill>
              <a:schemeClr val="accent3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5309633" y="-568863"/>
        <a:ext cx="1132438" cy="5530214"/>
      </dsp:txXfrm>
    </dsp:sp>
    <dsp:sp modelId="{A1A99678-26BF-4EC2-8333-0DDD1CB7C5B6}">
      <dsp:nvSpPr>
        <dsp:cNvPr id="0" name=""/>
        <dsp:cNvSpPr/>
      </dsp:nvSpPr>
      <dsp:spPr>
        <a:xfrm>
          <a:off x="0" y="1488470"/>
          <a:ext cx="3110745" cy="1415547"/>
        </a:xfrm>
        <a:prstGeom prst="roundRect">
          <a:avLst/>
        </a:prstGeom>
        <a:gradFill flip="none" rotWithShape="0">
          <a:gsLst>
            <a:gs pos="0">
              <a:schemeClr val="accent4">
                <a:hueOff val="-2250323"/>
                <a:satOff val="0"/>
                <a:lumOff val="8236"/>
                <a:tint val="66000"/>
                <a:satMod val="160000"/>
              </a:schemeClr>
            </a:gs>
            <a:gs pos="50000">
              <a:schemeClr val="accent4">
                <a:hueOff val="-2250323"/>
                <a:satOff val="0"/>
                <a:lumOff val="8236"/>
                <a:tint val="44500"/>
                <a:satMod val="160000"/>
              </a:schemeClr>
            </a:gs>
            <a:gs pos="100000">
              <a:schemeClr val="accent4">
                <a:hueOff val="-2250323"/>
                <a:satOff val="0"/>
                <a:lumOff val="8236"/>
                <a:tint val="23500"/>
                <a:satMod val="160000"/>
              </a:schemeClr>
            </a:gs>
          </a:gsLst>
          <a:lin ang="2700000" scaled="1"/>
          <a:tileRect/>
        </a:gra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>
              <a:solidFill>
                <a:schemeClr val="accent3"/>
              </a:solidFill>
            </a:rPr>
            <a:t>2011 г.</a:t>
          </a:r>
          <a:endParaRPr lang="ru-RU" sz="6500" kern="1200" dirty="0">
            <a:solidFill>
              <a:schemeClr val="accent3"/>
            </a:solidFill>
          </a:endParaRPr>
        </a:p>
      </dsp:txBody>
      <dsp:txXfrm>
        <a:off x="0" y="1488470"/>
        <a:ext cx="3110745" cy="1415547"/>
      </dsp:txXfrm>
    </dsp:sp>
    <dsp:sp modelId="{B87C4568-D50B-447C-B9A1-48AC3F1A0471}">
      <dsp:nvSpPr>
        <dsp:cNvPr id="0" name=""/>
        <dsp:cNvSpPr/>
      </dsp:nvSpPr>
      <dsp:spPr>
        <a:xfrm rot="5400000">
          <a:off x="5309633" y="917462"/>
          <a:ext cx="1132438" cy="5530214"/>
        </a:xfrm>
        <a:prstGeom prst="round2SameRect">
          <a:avLst/>
        </a:prstGeom>
        <a:solidFill>
          <a:schemeClr val="accent4">
            <a:tint val="40000"/>
            <a:alpha val="90000"/>
            <a:hueOff val="-3011856"/>
            <a:satOff val="38362"/>
            <a:lumOff val="4496"/>
            <a:alphaOff val="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800" b="1" kern="1200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38 305,0</a:t>
          </a:r>
          <a:r>
            <a:rPr lang="ru-RU" sz="4800" kern="1200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4800" b="1" kern="1200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тыс. руб.</a:t>
          </a:r>
          <a:endParaRPr lang="ru-RU" sz="4800" b="1" kern="1200" dirty="0">
            <a:solidFill>
              <a:schemeClr val="accent3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5309633" y="917462"/>
        <a:ext cx="1132438" cy="5530214"/>
      </dsp:txXfrm>
    </dsp:sp>
    <dsp:sp modelId="{9A80F292-102A-444A-BD69-93305F4A784C}">
      <dsp:nvSpPr>
        <dsp:cNvPr id="0" name=""/>
        <dsp:cNvSpPr/>
      </dsp:nvSpPr>
      <dsp:spPr>
        <a:xfrm>
          <a:off x="0" y="2974795"/>
          <a:ext cx="3110745" cy="1415547"/>
        </a:xfrm>
        <a:prstGeom prst="roundRect">
          <a:avLst/>
        </a:prstGeom>
        <a:gradFill flip="none" rotWithShape="0">
          <a:gsLst>
            <a:gs pos="0">
              <a:schemeClr val="accent4">
                <a:hueOff val="-4500646"/>
                <a:satOff val="0"/>
                <a:lumOff val="16471"/>
                <a:tint val="66000"/>
                <a:satMod val="160000"/>
              </a:schemeClr>
            </a:gs>
            <a:gs pos="50000">
              <a:schemeClr val="accent4">
                <a:hueOff val="-4500646"/>
                <a:satOff val="0"/>
                <a:lumOff val="16471"/>
                <a:tint val="44500"/>
                <a:satMod val="160000"/>
              </a:schemeClr>
            </a:gs>
            <a:gs pos="100000">
              <a:schemeClr val="accent4">
                <a:hueOff val="-4500646"/>
                <a:satOff val="0"/>
                <a:lumOff val="16471"/>
                <a:tint val="23500"/>
                <a:satMod val="160000"/>
              </a:schemeClr>
            </a:gs>
          </a:gsLst>
          <a:lin ang="2700000" scaled="1"/>
          <a:tileRect/>
        </a:gra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>
              <a:solidFill>
                <a:schemeClr val="accent3"/>
              </a:solidFill>
            </a:rPr>
            <a:t>2012 г.</a:t>
          </a:r>
          <a:endParaRPr lang="ru-RU" sz="6500" kern="1200" dirty="0">
            <a:solidFill>
              <a:schemeClr val="accent3"/>
            </a:solidFill>
          </a:endParaRPr>
        </a:p>
      </dsp:txBody>
      <dsp:txXfrm>
        <a:off x="0" y="2974795"/>
        <a:ext cx="3110745" cy="14155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</cdr:x>
      <cdr:y>0.365</cdr:y>
    </cdr:from>
    <cdr:to>
      <cdr:x>0.5865</cdr:x>
      <cdr:y>0.428</cdr:y>
    </cdr:to>
    <cdr:sp macro="" textlink="">
      <cdr:nvSpPr>
        <cdr:cNvPr id="102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48863" y="926173"/>
          <a:ext cx="487330" cy="1598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0.41225</cdr:x>
      <cdr:y>0.47225</cdr:y>
    </cdr:from>
    <cdr:to>
      <cdr:x>0.41725</cdr:x>
      <cdr:y>0.60675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40378" y="1094415"/>
          <a:ext cx="47728" cy="17130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18288" tIns="22860" rIns="18288" bIns="22860" anchor="ctr" upright="1">
          <a:spAutoFit/>
        </a:bodyPr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ru-RU" sz="825" b="1" i="0" strike="noStrike">
              <a:solidFill>
                <a:srgbClr val="000000"/>
              </a:solidFill>
              <a:latin typeface="Calibri"/>
            </a:rPr>
            <a:t> 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0.2843</cdr:x>
      <cdr:y>0</cdr:y>
    </cdr:from>
    <cdr:to>
      <cdr:x>0.55999</cdr:x>
      <cdr:y>0.1194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376249" y="0"/>
          <a:ext cx="2304285" cy="504056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0.23925</cdr:x>
      <cdr:y>0</cdr:y>
    </cdr:from>
    <cdr:to>
      <cdr:x>0.54338</cdr:x>
      <cdr:y>0.12989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982619" y="0"/>
          <a:ext cx="2520266" cy="630972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0.28525</cdr:x>
      <cdr:y>0.515</cdr:y>
    </cdr:from>
    <cdr:to>
      <cdr:x>0.29525</cdr:x>
      <cdr:y>0.563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80282" y="1714919"/>
          <a:ext cx="37871" cy="15983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0.304</cdr:x>
      <cdr:y>0.508</cdr:y>
    </cdr:from>
    <cdr:to>
      <cdr:x>0.3095</cdr:x>
      <cdr:y>0.547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29300" y="1691610"/>
          <a:ext cx="15004" cy="12986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0.28525</cdr:x>
      <cdr:y>0.513</cdr:y>
    </cdr:from>
    <cdr:to>
      <cdr:x>0.29525</cdr:x>
      <cdr:y>0.5695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80282" y="1450261"/>
          <a:ext cx="37871" cy="1597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0.305</cdr:x>
      <cdr:y>0.509</cdr:y>
    </cdr:from>
    <cdr:to>
      <cdr:x>0.3105</cdr:x>
      <cdr:y>0.55225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27380" y="1438953"/>
          <a:ext cx="14920" cy="12226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130B6-9B24-44B0-82C6-0D48CB27137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64209-6769-4D5B-AFDC-534C0CECB94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64209-6769-4D5B-AFDC-534C0CECB949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64209-6769-4D5B-AFDC-534C0CECB949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3FC32A2-4387-48F1-B2BF-C014F4877A5F}" type="datetimeFigureOut">
              <a:rPr lang="ru-RU" smtClean="0"/>
              <a:pPr/>
              <a:t>17.05.2013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9B6D5DC-2BD9-45D9-88E5-D84855B069C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9.xml"/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628800"/>
            <a:ext cx="7851648" cy="2520280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cap="none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Защита прав застрахованных в системе ОМС</a:t>
            </a:r>
            <a:endParaRPr lang="ru-RU" cap="none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620688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Территориальный фонд обязательного медицинского страхования Республики Адыгея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347864" y="4437112"/>
            <a:ext cx="5328592" cy="1152128"/>
          </a:xfrm>
          <a:noFill/>
          <a:ln>
            <a:noFill/>
          </a:ln>
        </p:spPr>
        <p:txBody>
          <a:bodyPr>
            <a:normAutofit fontScale="77500" lnSpcReduction="2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5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Кутас  </a:t>
            </a:r>
            <a:r>
              <a:rPr lang="ru-RU" sz="3500" b="1" i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Дзегаштевна</a:t>
            </a:r>
            <a:r>
              <a:rPr lang="ru-RU" sz="35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</a:t>
            </a:r>
            <a:r>
              <a:rPr lang="ru-RU" sz="3500" b="1" i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Хуаде</a:t>
            </a:r>
            <a:r>
              <a:rPr lang="ru-RU" sz="35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- </a:t>
            </a:r>
          </a:p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заместитель  директора </a:t>
            </a:r>
          </a:p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 организации ОМС  ТФОМС РА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5877272"/>
            <a:ext cx="2103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Майкоп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2013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52736"/>
            <a:ext cx="8964488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Динамика изменения численности застрахованных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928926" y="6259402"/>
            <a:ext cx="24288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Диаграмма 1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5" name="Объект 101"/>
          <p:cNvGraphicFramePr/>
          <p:nvPr/>
        </p:nvGraphicFramePr>
        <p:xfrm>
          <a:off x="714348" y="1727790"/>
          <a:ext cx="7643865" cy="4487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7" y="1643051"/>
          <a:ext cx="8429684" cy="5075922"/>
        </p:xfrm>
        <a:graphic>
          <a:graphicData uri="http://schemas.openxmlformats.org/drawingml/2006/table">
            <a:tbl>
              <a:tblPr/>
              <a:tblGrid>
                <a:gridCol w="606749"/>
                <a:gridCol w="2843803"/>
                <a:gridCol w="2571036"/>
                <a:gridCol w="2408096"/>
              </a:tblGrid>
              <a:tr h="1784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№ </a:t>
                      </a:r>
                      <a:r>
                        <a:rPr lang="ru-RU" sz="2400" b="1" dirty="0" err="1">
                          <a:latin typeface="Times New Roman"/>
                          <a:ea typeface="Times New Roman"/>
                        </a:rPr>
                        <a:t>п</a:t>
                      </a: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/</a:t>
                      </a:r>
                      <a:r>
                        <a:rPr lang="ru-RU" sz="2400" b="1" dirty="0" err="1"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2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Наименование ведомства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Количество обращений (устных/письменных)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Динамика обращений по сравнению с 2011 годом.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</a:tr>
              <a:tr h="10483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</a:rPr>
                        <a:t>Управление Росздравнадзора по 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116/58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Рост обращений на 11%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10483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</a:rPr>
                        <a:t>Уполномоченный по правам граждан в 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29 письменных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Рост обращений на 52%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10483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</a:rPr>
                        <a:t>Министерство здравоохранения 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890/357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Рост обращений на 18,2%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428596" y="0"/>
            <a:ext cx="8429684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Обращения застрахованных лиц по поводу реализации прав и законных интересов граждан в 2012 году по данным Координационного совета.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Таблица №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1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0"/>
            <a:ext cx="8964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Обращения застрахованных лиц по поводу реализации прав и законных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</a:rPr>
              <a:t>интересов граждан, не связанных с их нарушением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6288967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Диаграмма </a:t>
            </a:r>
            <a:r>
              <a:rPr lang="en-US" sz="20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103"/>
          <p:cNvGraphicFramePr/>
          <p:nvPr/>
        </p:nvGraphicFramePr>
        <p:xfrm>
          <a:off x="357158" y="1785926"/>
          <a:ext cx="8258217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231282"/>
            <a:ext cx="91440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Количество обращений по телефону «горячей линии»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6098162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Диаграмма 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395536" y="1196752"/>
          <a:ext cx="828092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476672"/>
            <a:ext cx="85725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Количество жалоб, в том числе обоснованных, в разрезе субъектов РФ, входящих в ЮФО.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79957" y="6357958"/>
            <a:ext cx="15840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Диаграмма 4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9" name="Объект 5"/>
          <p:cNvGraphicFramePr/>
          <p:nvPr/>
        </p:nvGraphicFramePr>
        <p:xfrm>
          <a:off x="214283" y="1428736"/>
          <a:ext cx="8715436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1988856"/>
          <a:ext cx="6096000" cy="2880288"/>
        </p:xfrm>
        <a:graphic>
          <a:graphicData uri="http://schemas.openxmlformats.org/drawingml/2006/table">
            <a:tbl>
              <a:tblPr/>
              <a:tblGrid>
                <a:gridCol w="2870052"/>
                <a:gridCol w="3225948"/>
              </a:tblGrid>
              <a:tr h="28802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819" marR="618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819" marR="618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643174" y="992611"/>
            <a:ext cx="400052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Структура жалоб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6031036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Диаграмма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5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596" y="1831340"/>
          <a:ext cx="8286807" cy="4240866"/>
        </p:xfrm>
        <a:graphic>
          <a:graphicData uri="http://schemas.openxmlformats.org/drawingml/2006/table">
            <a:tbl>
              <a:tblPr/>
              <a:tblGrid>
                <a:gridCol w="4408849"/>
                <a:gridCol w="3877958"/>
              </a:tblGrid>
              <a:tr h="42408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Объект 5"/>
          <p:cNvGraphicFramePr>
            <a:graphicFrameLocks/>
          </p:cNvGraphicFramePr>
          <p:nvPr/>
        </p:nvGraphicFramePr>
        <p:xfrm>
          <a:off x="428596" y="1857364"/>
          <a:ext cx="4243893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Объект 6"/>
          <p:cNvGraphicFramePr>
            <a:graphicFrameLocks/>
          </p:cNvGraphicFramePr>
          <p:nvPr/>
        </p:nvGraphicFramePr>
        <p:xfrm>
          <a:off x="4929190" y="1857364"/>
          <a:ext cx="3571900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38"/>
          <p:cNvGraphicFramePr/>
          <p:nvPr/>
        </p:nvGraphicFramePr>
        <p:xfrm>
          <a:off x="285720" y="1988840"/>
          <a:ext cx="8572560" cy="4654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467544" y="782413"/>
            <a:ext cx="8280920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Структура причин обоснованных жалоб за 2011-2012г.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39"/>
          <p:cNvGraphicFramePr/>
          <p:nvPr/>
        </p:nvGraphicFramePr>
        <p:xfrm>
          <a:off x="285720" y="836712"/>
          <a:ext cx="8643998" cy="5306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833975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6201203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Диаграмма 6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764704"/>
          <a:ext cx="9144000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51520" y="17639"/>
            <a:ext cx="8640960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Информирование граждан о правах в системе ОМС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51520" y="857232"/>
          <a:ext cx="8640960" cy="566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357290" y="142851"/>
            <a:ext cx="6643734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l"/>
              </a:tabLs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Информация о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работающих по ОМС в РА,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l"/>
              </a:tabLs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 представителях СМО в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МО.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9" y="1772817"/>
          <a:ext cx="8429683" cy="4896544"/>
        </p:xfrm>
        <a:graphic>
          <a:graphicData uri="http://schemas.openxmlformats.org/drawingml/2006/table">
            <a:tbl>
              <a:tblPr/>
              <a:tblGrid>
                <a:gridCol w="2372780"/>
                <a:gridCol w="725540"/>
                <a:gridCol w="1121449"/>
                <a:gridCol w="1120553"/>
                <a:gridCol w="993361"/>
                <a:gridCol w="1119658"/>
                <a:gridCol w="976342"/>
              </a:tblGrid>
              <a:tr h="18039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Результат соц. опроса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Кол-во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Удовлетворены качеством мед. Помощи (%)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Не удовлетворены качеством мед. Помощи (%)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Больше удовлетворены, чем не удовлетворены (%)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Удовлетворены не в полной мере (%)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29" marR="676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12827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Затруднились ответить (%)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29" marR="676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731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опрошенных граждан по вопросам КМП, всего, в том числе: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7215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63,5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10,5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13,6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5,8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6,6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154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44958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При получении стационарной МП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2966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60,8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9,5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19,1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7,1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3,5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731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44958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При получении стационарно -  замещающей МП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963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8,6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12,9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7,7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11,8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308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44958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При получении амбулаторно-поликлинической помощи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3286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67,3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11,9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8,8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4,2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7,8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571472" y="285728"/>
            <a:ext cx="8001056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636838" algn="ctr"/>
                <a:tab pos="5273675" algn="r"/>
              </a:tabLst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Данные социологических опросов граждан об удовлетворенности КМП в 2012 г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66940" y="1428736"/>
            <a:ext cx="48770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636838" algn="ctr"/>
                <a:tab pos="5273675" algn="r"/>
              </a:tabLst>
            </a:pPr>
            <a:r>
              <a:rPr lang="ru-RU" sz="1400" b="1" i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</a:rPr>
              <a:t>Таблица №2</a:t>
            </a:r>
            <a:endParaRPr lang="ru-RU" sz="1400" dirty="0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642910" y="2132856"/>
          <a:ext cx="828680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357158" y="580233"/>
            <a:ext cx="8501122" cy="138499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Общий коэффициент удовлетворённости КМП по результатам социологического опроса в МО РА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642366" y="870531"/>
            <a:ext cx="7859267" cy="584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Досудебная защита прав застрахованных</a:t>
            </a:r>
            <a:endParaRPr kumimoji="0" lang="ru-RU" sz="32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251520" y="1844824"/>
          <a:ext cx="864096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542756" y="500042"/>
            <a:ext cx="8058488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36838" algn="ctr"/>
                <a:tab pos="5273675" algn="r"/>
              </a:tabLst>
            </a:pPr>
            <a:r>
              <a:rPr kumimoji="0" lang="ru-RU" sz="4000" b="1" i="1" u="none" strike="noStrike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Информация по регрессным искам</a:t>
            </a:r>
            <a:endParaRPr kumimoji="0" lang="ru-RU" sz="4000" b="1" i="0" u="none" strike="noStrike" normalizeH="0" baseline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60232" y="1357298"/>
            <a:ext cx="1584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</a:pP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№ 4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20" y="1714493"/>
          <a:ext cx="8643999" cy="500065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57388"/>
                <a:gridCol w="1643074"/>
                <a:gridCol w="1714512"/>
                <a:gridCol w="1785950"/>
                <a:gridCol w="1643075"/>
              </a:tblGrid>
              <a:tr h="18266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исков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Из них </a:t>
                      </a:r>
                      <a:r>
                        <a:rPr lang="ru-RU" sz="2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удовлетво-рено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9080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Общая сумма исковых требований (рублей)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Сумма возмещения за отчетный период (рублей)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7399">
                <a:tc rowSpan="10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Суды общей юрисдикции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2008 год 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7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2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203 920,75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121 276,53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17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2009 год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7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190 064,51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113 498,47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17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2010 год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7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2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152 048,37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114 702,38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17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2011 год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7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sz="2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131 282,38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98 504,25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17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2012 год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7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2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332 179,54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308 240,76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785794"/>
            <a:ext cx="7429552" cy="126188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800" b="1" i="1" dirty="0" smtClean="0">
                <a:solidFill>
                  <a:schemeClr val="accent3"/>
                </a:solidFill>
              </a:rPr>
              <a:t>Сумма финансовых санкций к медицинским организациям</a:t>
            </a:r>
            <a:endParaRPr lang="ru-RU" sz="3800" b="1" i="1" dirty="0">
              <a:solidFill>
                <a:schemeClr val="accent3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51520" y="2204864"/>
          <a:ext cx="864096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-19548"/>
            <a:ext cx="91440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Динамика увеличения сумм по межтерриториальным расчетам за 5 лет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Объект 48"/>
          <p:cNvGraphicFramePr>
            <a:graphicFrameLocks/>
          </p:cNvGraphicFramePr>
          <p:nvPr/>
        </p:nvGraphicFramePr>
        <p:xfrm>
          <a:off x="323528" y="1124744"/>
          <a:ext cx="8568952" cy="5447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1484783"/>
          <a:ext cx="8568952" cy="5037192"/>
        </p:xfrm>
        <a:graphic>
          <a:graphicData uri="http://schemas.openxmlformats.org/drawingml/2006/table">
            <a:tbl>
              <a:tblPr/>
              <a:tblGrid>
                <a:gridCol w="1259619"/>
                <a:gridCol w="2967692"/>
                <a:gridCol w="2302400"/>
                <a:gridCol w="2039241"/>
              </a:tblGrid>
              <a:tr h="8395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24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24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Федеральный округ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Сумма, </a:t>
                      </a:r>
                      <a:r>
                        <a:rPr lang="ru-RU" sz="24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Удельный вес, %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</a:tr>
              <a:tr h="419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Центральный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6 243, 4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2,6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19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Северо-Западный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2 160,3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19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Южный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231 148,8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94,6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19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Северо-Кавказский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2 297 ,6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19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Приволжский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625,4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0,3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19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Уральский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929,9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19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Сибирский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460,9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0,2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19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Дальневосточный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133,1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0,1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19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Байконур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0,6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19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244 000 000,0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-120753"/>
            <a:ext cx="9144000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Структура финансовых затрат за МП, оказанную застрахованным в РА за пределами территории страхования, 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разрезе Федеральных округов  в 2012г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72200" y="1124744"/>
            <a:ext cx="23762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Таблица № 5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1" y="1556795"/>
          <a:ext cx="8568952" cy="5040557"/>
        </p:xfrm>
        <a:graphic>
          <a:graphicData uri="http://schemas.openxmlformats.org/drawingml/2006/table">
            <a:tbl>
              <a:tblPr/>
              <a:tblGrid>
                <a:gridCol w="1126268"/>
                <a:gridCol w="2844420"/>
                <a:gridCol w="2315986"/>
                <a:gridCol w="2282278"/>
              </a:tblGrid>
              <a:tr h="9027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24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Федеральный округ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Сумма, тыс.руб.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Удельный вес, %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</a:tr>
              <a:tr h="451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Центральный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4 282,1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4,3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51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Северо-Западный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1 814,2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1,8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266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Южный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81 207,9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81,2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51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Северо-Кавказский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8 107,9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8,1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51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Приволжский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845,5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51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Уральский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1 954,6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51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Сибирский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1 037,0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51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Дальневосточный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717,7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0,7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51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99 966,9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85720" y="0"/>
            <a:ext cx="850112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Структура финансовых затрат за МП, 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оказанную застрахованным в других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субъектах РФ, 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РА,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разрезе Федеральных округов  в 2012 году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60232" y="1124744"/>
            <a:ext cx="22322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№ 6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49"/>
          <p:cNvGraphicFramePr/>
          <p:nvPr/>
        </p:nvGraphicFramePr>
        <p:xfrm>
          <a:off x="285720" y="1071546"/>
          <a:ext cx="4857784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596" y="428604"/>
          <a:ext cx="4000528" cy="1500198"/>
        </p:xfrm>
        <a:graphic>
          <a:graphicData uri="http://schemas.openxmlformats.org/drawingml/2006/table">
            <a:tbl>
              <a:tblPr/>
              <a:tblGrid>
                <a:gridCol w="4000528"/>
              </a:tblGrid>
              <a:tr h="15001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за </a:t>
                      </a:r>
                      <a:r>
                        <a:rPr lang="ru-RU" sz="1400" b="1" i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МП, </a:t>
                      </a:r>
                      <a:r>
                        <a:rPr lang="ru-RU" sz="14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оказанную застрахованным 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в </a:t>
                      </a:r>
                      <a:r>
                        <a:rPr lang="ru-RU" sz="1400" b="1" i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РА за </a:t>
                      </a:r>
                      <a:r>
                        <a:rPr lang="ru-RU" sz="14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пределами территории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страхования в разрезе Федеральных округов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857752" y="1000108"/>
            <a:ext cx="10001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2012 год</a:t>
            </a:r>
            <a:endParaRPr lang="ru-RU" sz="1200" dirty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51"/>
          <p:cNvGraphicFramePr/>
          <p:nvPr/>
        </p:nvGraphicFramePr>
        <p:xfrm>
          <a:off x="357158" y="4000504"/>
          <a:ext cx="4929222" cy="2857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929190" y="428604"/>
          <a:ext cx="4035298" cy="785818"/>
        </p:xfrm>
        <a:graphic>
          <a:graphicData uri="http://schemas.openxmlformats.org/drawingml/2006/table">
            <a:tbl>
              <a:tblPr/>
              <a:tblGrid>
                <a:gridCol w="4035298"/>
              </a:tblGrid>
              <a:tr h="78581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за </a:t>
                      </a:r>
                      <a:r>
                        <a:rPr lang="ru-RU" sz="1400" b="1" i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МП, </a:t>
                      </a:r>
                      <a:r>
                        <a:rPr lang="ru-RU" sz="14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оказанную медицинскими организациями </a:t>
                      </a:r>
                      <a:r>
                        <a:rPr lang="ru-RU" sz="1400" b="1" i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РА застрахованным </a:t>
                      </a:r>
                      <a:r>
                        <a:rPr lang="ru-RU" sz="14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в других субъектах РФ в разрезе Федеральных округов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Объект 50"/>
          <p:cNvGraphicFramePr/>
          <p:nvPr/>
        </p:nvGraphicFramePr>
        <p:xfrm>
          <a:off x="4857752" y="1071546"/>
          <a:ext cx="4000528" cy="285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Объект 52"/>
          <p:cNvGraphicFramePr/>
          <p:nvPr/>
        </p:nvGraphicFramePr>
        <p:xfrm>
          <a:off x="5341620" y="4071942"/>
          <a:ext cx="3802380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072066" y="3714752"/>
            <a:ext cx="7858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2011</a:t>
            </a:r>
            <a:r>
              <a:rPr lang="ru-RU" sz="1400" b="1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 год</a:t>
            </a:r>
            <a:endParaRPr lang="ru-RU" sz="1400" dirty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571736" y="142853"/>
            <a:ext cx="464347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Структура межтерриториальных расч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етов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9512" y="1000109"/>
          <a:ext cx="8784975" cy="5888371"/>
        </p:xfrm>
        <a:graphic>
          <a:graphicData uri="http://schemas.openxmlformats.org/drawingml/2006/table">
            <a:tbl>
              <a:tblPr/>
              <a:tblGrid>
                <a:gridCol w="504056"/>
                <a:gridCol w="4497661"/>
                <a:gridCol w="3783258"/>
              </a:tblGrid>
              <a:tr h="3048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2012 год </a:t>
                      </a:r>
                      <a:endParaRPr lang="ru-RU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6338" marR="46338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2011 год</a:t>
                      </a:r>
                      <a:endParaRPr lang="ru-RU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6338" marR="46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970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6338" marR="46338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6338" marR="46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1935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Центральный ФО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46338" marR="46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835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6338" marR="46338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6338" marR="46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8264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Южный ФО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46338" marR="46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4845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6338" marR="46338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6338" marR="46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8264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latin typeface="Times New Roman"/>
                          <a:ea typeface="Times New Roman"/>
                        </a:rPr>
                        <a:t>Северо-кавказский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 ФО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46338" marR="46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5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CCC0D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___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средняя стоимость лечения застрахованных в других субъектах РФ в медицинских организациях РА 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6338" marR="4633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___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средняя стоимость лечения жителей РА за пределами территории страхования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6338" marR="46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Объект 55"/>
          <p:cNvGraphicFramePr>
            <a:graphicFrameLocks/>
          </p:cNvGraphicFramePr>
          <p:nvPr/>
        </p:nvGraphicFramePr>
        <p:xfrm>
          <a:off x="142844" y="1412776"/>
          <a:ext cx="4086231" cy="1697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Объект 56"/>
          <p:cNvGraphicFramePr>
            <a:graphicFrameLocks/>
          </p:cNvGraphicFramePr>
          <p:nvPr/>
        </p:nvGraphicFramePr>
        <p:xfrm>
          <a:off x="5429256" y="1412776"/>
          <a:ext cx="3535232" cy="1671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Объект 57"/>
          <p:cNvGraphicFramePr>
            <a:graphicFrameLocks/>
          </p:cNvGraphicFramePr>
          <p:nvPr/>
        </p:nvGraphicFramePr>
        <p:xfrm>
          <a:off x="285720" y="3214686"/>
          <a:ext cx="4574312" cy="148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Объект 58"/>
          <p:cNvGraphicFramePr>
            <a:graphicFrameLocks/>
          </p:cNvGraphicFramePr>
          <p:nvPr/>
        </p:nvGraphicFramePr>
        <p:xfrm>
          <a:off x="5220072" y="3357562"/>
          <a:ext cx="3457210" cy="148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Объект 59"/>
          <p:cNvGraphicFramePr>
            <a:graphicFrameLocks/>
          </p:cNvGraphicFramePr>
          <p:nvPr/>
        </p:nvGraphicFramePr>
        <p:xfrm>
          <a:off x="285720" y="4786322"/>
          <a:ext cx="4430296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8" name="Объект 60"/>
          <p:cNvGraphicFramePr>
            <a:graphicFrameLocks/>
          </p:cNvGraphicFramePr>
          <p:nvPr/>
        </p:nvGraphicFramePr>
        <p:xfrm>
          <a:off x="5364088" y="4725144"/>
          <a:ext cx="3528392" cy="1323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0" y="-17466"/>
            <a:ext cx="900115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средней стоимости лечения по межтерриториальным взаиморасчетам за медицинскую помощь, оказанную за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пределами территории страхования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357158" y="6357958"/>
            <a:ext cx="71438" cy="142876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357158" y="6715148"/>
            <a:ext cx="71438" cy="142852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8" y="785794"/>
          <a:ext cx="7929618" cy="5751122"/>
        </p:xfrm>
        <a:graphic>
          <a:graphicData uri="http://schemas.openxmlformats.org/drawingml/2006/table">
            <a:tbl>
              <a:tblPr/>
              <a:tblGrid>
                <a:gridCol w="4583134"/>
                <a:gridCol w="3346484"/>
              </a:tblGrid>
              <a:tr h="2492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2011 год 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8935" marR="389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2012 год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8935" marR="389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7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600">
                        <a:latin typeface="Times New Roman"/>
                        <a:ea typeface="Times New Roman"/>
                      </a:endParaRPr>
                    </a:p>
                  </a:txBody>
                  <a:tcPr marL="38935" marR="389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600" dirty="0">
                        <a:latin typeface="Times New Roman"/>
                        <a:ea typeface="Times New Roman"/>
                      </a:endParaRPr>
                    </a:p>
                  </a:txBody>
                  <a:tcPr marL="38935" marR="389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9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600">
                        <a:latin typeface="Times New Roman"/>
                        <a:ea typeface="Times New Roman"/>
                      </a:endParaRPr>
                    </a:p>
                  </a:txBody>
                  <a:tcPr marL="38935" marR="389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600" dirty="0">
                        <a:latin typeface="Times New Roman"/>
                        <a:ea typeface="Times New Roman"/>
                      </a:endParaRPr>
                    </a:p>
                  </a:txBody>
                  <a:tcPr marL="38935" marR="389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Объект 61"/>
          <p:cNvGraphicFramePr>
            <a:graphicFrameLocks/>
          </p:cNvGraphicFramePr>
          <p:nvPr/>
        </p:nvGraphicFramePr>
        <p:xfrm>
          <a:off x="214282" y="1268760"/>
          <a:ext cx="5000660" cy="2231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Объект 62"/>
          <p:cNvGraphicFramePr>
            <a:graphicFrameLocks/>
          </p:cNvGraphicFramePr>
          <p:nvPr/>
        </p:nvGraphicFramePr>
        <p:xfrm>
          <a:off x="5643570" y="857232"/>
          <a:ext cx="3143272" cy="309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Объект 63"/>
          <p:cNvGraphicFramePr>
            <a:graphicFrameLocks/>
          </p:cNvGraphicFramePr>
          <p:nvPr/>
        </p:nvGraphicFramePr>
        <p:xfrm>
          <a:off x="500034" y="3500438"/>
          <a:ext cx="4643470" cy="3187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Объект 64"/>
          <p:cNvGraphicFramePr>
            <a:graphicFrameLocks/>
          </p:cNvGraphicFramePr>
          <p:nvPr/>
        </p:nvGraphicFramePr>
        <p:xfrm>
          <a:off x="5643570" y="3500438"/>
          <a:ext cx="3071834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0" y="-92333"/>
            <a:ext cx="91440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межтерриториальных расчетов с ТФОМС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Краснодарского края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(суммы, принятые к оплате)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18" y="1124744"/>
          <a:ext cx="8678199" cy="5155935"/>
        </p:xfrm>
        <a:graphic>
          <a:graphicData uri="http://schemas.openxmlformats.org/drawingml/2006/table">
            <a:tbl>
              <a:tblPr/>
              <a:tblGrid>
                <a:gridCol w="1430867"/>
                <a:gridCol w="816801"/>
                <a:gridCol w="800007"/>
                <a:gridCol w="1363171"/>
                <a:gridCol w="705261"/>
                <a:gridCol w="797533"/>
                <a:gridCol w="721327"/>
                <a:gridCol w="1280884"/>
                <a:gridCol w="762348"/>
              </a:tblGrid>
              <a:tr h="124474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Условия оказания медицинской помощи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За оказанную медицинскую помощь застрахованным на территории  Республики Адыгея  в медицинских организациях Краснодарского края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За оказанную медицинскую помощь застрахованным на территории  Краснодарского края в медицинских организациях Республики Адыгея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36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Кол-во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паци-ентов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Сумма, принятая на оплату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6826" marR="6682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Кол-во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паци-ентов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Сумма, принятая на оплату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6826" marR="6682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37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Амбулаторно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33 576</a:t>
                      </a: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73,1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26 837,7</a:t>
                      </a: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11,7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57417</a:t>
                      </a: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87,5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14 096,7</a:t>
                      </a: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18,1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37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Стационарно</a:t>
                      </a: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11 885</a:t>
                      </a: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25,8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200 668,1</a:t>
                      </a: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87,4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7272</a:t>
                      </a: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11,1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61 452,8</a:t>
                      </a: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78,8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8058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 дневном стационаре</a:t>
                      </a: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483</a:t>
                      </a: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1,1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1 994,8</a:t>
                      </a: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963</a:t>
                      </a: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1,4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2 414,3</a:t>
                      </a: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3,1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37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45 944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229 500,6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65652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77 963,8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826" marR="6682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0" y="154958"/>
            <a:ext cx="914399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межтерриториальных расчетов с ТФОМС КК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условиям оказания медицинской помощи в 2012 году.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236296" y="6309320"/>
            <a:ext cx="1584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№ 7</a:t>
            </a:r>
            <a:endPara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1"/>
          <p:cNvSpPr>
            <a:spLocks noChangeArrowheads="1"/>
          </p:cNvSpPr>
          <p:nvPr/>
        </p:nvSpPr>
        <p:spPr bwMode="auto">
          <a:xfrm>
            <a:off x="0" y="63867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претензий за пролеченных пациентов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межтерриториальных взаиморасчетах.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521" y="1124749"/>
          <a:ext cx="8712967" cy="4919804"/>
        </p:xfrm>
        <a:graphic>
          <a:graphicData uri="http://schemas.openxmlformats.org/drawingml/2006/table">
            <a:tbl>
              <a:tblPr/>
              <a:tblGrid>
                <a:gridCol w="1656183"/>
                <a:gridCol w="1444494"/>
                <a:gridCol w="1288618"/>
                <a:gridCol w="1717134"/>
                <a:gridCol w="1454410"/>
                <a:gridCol w="1152128"/>
              </a:tblGrid>
              <a:tr h="1243816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Анализ счетов, выставленных за пролеченных жителей Краснодарского края в МО Республики Адыгея.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Анализ счетов, выставленных за пролеченных жителей Республики Адыгея в МО Краснодарского края.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461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сумма выставленных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счетов  (руб.)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снято по 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претензиям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удельный вес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сумма выставленных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счетов  (руб.)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снято по 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претензиям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удельный вес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87034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2010год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2010год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40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70 077 550,46</a:t>
                      </a: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2 198 889,95</a:t>
                      </a: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0,04</a:t>
                      </a: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141 757 619,78</a:t>
                      </a: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4 299 171,99</a:t>
                      </a: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0,03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35544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2011год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2011год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45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78 754 174,81</a:t>
                      </a: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2 972 255,12</a:t>
                      </a: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0,04</a:t>
                      </a: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174 677 714,73</a:t>
                      </a: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10 297 929,90</a:t>
                      </a: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0,06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81749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2012год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2012год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69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92 548 348,58</a:t>
                      </a: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6 088 815,13</a:t>
                      </a: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0,07</a:t>
                      </a: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232 391 516,30</a:t>
                      </a: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11 734 435,40</a:t>
                      </a: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0,05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334" marR="503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215206" y="6215082"/>
            <a:ext cx="17145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№8</a:t>
            </a:r>
            <a:endParaRPr lang="ru-RU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1"/>
          <p:cNvSpPr>
            <a:spLocks noChangeArrowheads="1"/>
          </p:cNvSpPr>
          <p:nvPr/>
        </p:nvSpPr>
        <p:spPr bwMode="auto">
          <a:xfrm>
            <a:off x="357158" y="174913"/>
            <a:ext cx="8501122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Данные о застрахованных 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РА, получивших стационарную медицинскую помощь в МО КК</a:t>
            </a:r>
            <a:r>
              <a:rPr kumimoji="0" lang="ru-RU" sz="2800" b="1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№9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1321223"/>
          <a:ext cx="8643997" cy="5482579"/>
        </p:xfrm>
        <a:graphic>
          <a:graphicData uri="http://schemas.openxmlformats.org/drawingml/2006/table">
            <a:tbl>
              <a:tblPr/>
              <a:tblGrid>
                <a:gridCol w="3028735"/>
                <a:gridCol w="1014213"/>
                <a:gridCol w="1276576"/>
                <a:gridCol w="1671508"/>
                <a:gridCol w="1652965"/>
              </a:tblGrid>
              <a:tr h="61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Наименование МО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Кол-во человек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Кол-во к</a:t>
                      </a:r>
                      <a:r>
                        <a:rPr lang="en-US" sz="1400" b="1">
                          <a:latin typeface="Times New Roman"/>
                          <a:ea typeface="Times New Roman"/>
                        </a:rPr>
                        <a:t>/</a:t>
                      </a: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д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Сумма, (руб.)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Средняя стоимость к/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</a:rPr>
                        <a:t>д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(руб.)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</a:tr>
              <a:tr h="225304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2012 год 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0282" marR="602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96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ГУЗ "ДККБ"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1497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5 617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27 839 216,63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4 956,24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429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ГУЗ "КОД №1" ДЗ КК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374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4 358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12 540 505,46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2 877,58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4119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ГУЗ "ККБ №1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им.С.В.Очаповского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"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747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5 062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25 065 296,00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4 951,66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4119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МУЗ "ГБ №2 (КМЛДО)" (перинатальный центр)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1292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13 666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45 999 200,35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3 365,96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429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МУЗ "КГКБ СМП" (БСМП)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903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5584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11 496 589,53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2 058,84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214819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2011 год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0282" marR="6028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9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ГУЗ "ДККБ"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936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4 680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17 270,9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3 690,36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429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ГУЗ "КОД №1" ДЗ КК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270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4 423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9 852,9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2 227,65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4506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ГУЗ "ККБ №1 им.С.В.Очаповского"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499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4 029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15 639,5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3 881,74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4119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МУЗ "ГБ №2 (КМЛДО)" (перинатальный центр)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748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9 745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25 808,0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2 648,33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429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МУЗ "КГКБ СМП" (БСМП)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605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4 999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8 946,0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1 789,56</a:t>
                      </a:r>
                    </a:p>
                  </a:txBody>
                  <a:tcPr marL="60282" marR="602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60648"/>
            <a:ext cx="9144000" cy="648072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Анализ выполнения финансовой части Задания медицинских учреждений за 2011 – 2012 годы</a:t>
            </a:r>
            <a:endParaRPr lang="ru-RU" sz="3200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14282" y="1214422"/>
          <a:ext cx="8572560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214282" y="3786190"/>
          <a:ext cx="8572560" cy="2928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1" y="857231"/>
          <a:ext cx="8643998" cy="5857916"/>
        </p:xfrm>
        <a:graphic>
          <a:graphicData uri="http://schemas.openxmlformats.org/drawingml/2006/table">
            <a:tbl>
              <a:tblPr/>
              <a:tblGrid>
                <a:gridCol w="1663868"/>
                <a:gridCol w="1028711"/>
                <a:gridCol w="901301"/>
                <a:gridCol w="1156119"/>
                <a:gridCol w="1028711"/>
                <a:gridCol w="901301"/>
                <a:gridCol w="901301"/>
                <a:gridCol w="1062686"/>
              </a:tblGrid>
              <a:tr h="23344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субъектов, входящих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marL="228600" indent="-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в ЮФО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244061"/>
                          </a:solidFill>
                          <a:latin typeface="Times New Roman"/>
                        </a:rPr>
                        <a:t>Дефекты </a:t>
                      </a:r>
                      <a:r>
                        <a:rPr lang="ru-RU" sz="1600" dirty="0" err="1">
                          <a:solidFill>
                            <a:srgbClr val="244061"/>
                          </a:solidFill>
                          <a:latin typeface="Times New Roman"/>
                        </a:rPr>
                        <a:t>оформ-ления</a:t>
                      </a:r>
                      <a:r>
                        <a:rPr lang="ru-RU" sz="1600" dirty="0">
                          <a:solidFill>
                            <a:srgbClr val="244061"/>
                          </a:solidFill>
                          <a:latin typeface="Times New Roman"/>
                        </a:rPr>
                        <a:t> мед.  </a:t>
                      </a:r>
                      <a:r>
                        <a:rPr lang="ru-RU" sz="1600" dirty="0" err="1">
                          <a:solidFill>
                            <a:srgbClr val="244061"/>
                          </a:solidFill>
                          <a:latin typeface="Times New Roman"/>
                        </a:rPr>
                        <a:t>докумен-тации</a:t>
                      </a:r>
                      <a:endParaRPr lang="ru-RU" sz="1600" dirty="0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rgbClr val="244061"/>
                          </a:solidFill>
                          <a:latin typeface="Times New Roman"/>
                        </a:rPr>
                        <a:t>Наруше-ния</a:t>
                      </a:r>
                      <a:r>
                        <a:rPr lang="ru-RU" sz="1600" dirty="0">
                          <a:solidFill>
                            <a:srgbClr val="244061"/>
                          </a:solidFill>
                          <a:latin typeface="Times New Roman"/>
                        </a:rPr>
                        <a:t> при оказании мед. помощи</a:t>
                      </a:r>
                      <a:endParaRPr lang="ru-RU" sz="1600" dirty="0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244061"/>
                          </a:solidFill>
                          <a:latin typeface="Times New Roman"/>
                        </a:rPr>
                        <a:t>Нарушения </a:t>
                      </a:r>
                      <a:r>
                        <a:rPr lang="ru-RU" sz="1600" dirty="0" err="1">
                          <a:solidFill>
                            <a:srgbClr val="244061"/>
                          </a:solidFill>
                          <a:latin typeface="Times New Roman"/>
                        </a:rPr>
                        <a:t>информиро-ванности</a:t>
                      </a:r>
                      <a:r>
                        <a:rPr lang="ru-RU" sz="1600" dirty="0">
                          <a:solidFill>
                            <a:srgbClr val="244061"/>
                          </a:solidFill>
                          <a:latin typeface="Times New Roman"/>
                        </a:rPr>
                        <a:t> застрахованных лиц</a:t>
                      </a:r>
                      <a:endParaRPr lang="ru-RU" sz="1600" dirty="0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rgbClr val="244061"/>
                          </a:solidFill>
                          <a:latin typeface="Times New Roman"/>
                        </a:rPr>
                        <a:t>Наруше-ния</a:t>
                      </a:r>
                      <a:r>
                        <a:rPr lang="ru-RU" sz="1600" dirty="0">
                          <a:solidFill>
                            <a:srgbClr val="244061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600" dirty="0" err="1">
                          <a:solidFill>
                            <a:srgbClr val="244061"/>
                          </a:solidFill>
                          <a:latin typeface="Times New Roman"/>
                        </a:rPr>
                        <a:t>ограничи-вающие</a:t>
                      </a:r>
                      <a:r>
                        <a:rPr lang="ru-RU" sz="1600" dirty="0">
                          <a:solidFill>
                            <a:srgbClr val="24406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244061"/>
                          </a:solidFill>
                          <a:latin typeface="Times New Roman"/>
                        </a:rPr>
                        <a:t>доступ-ность</a:t>
                      </a:r>
                      <a:r>
                        <a:rPr lang="ru-RU" sz="1600" dirty="0">
                          <a:solidFill>
                            <a:srgbClr val="244061"/>
                          </a:solidFill>
                          <a:latin typeface="Times New Roman"/>
                        </a:rPr>
                        <a:t> мед. помощи</a:t>
                      </a:r>
                      <a:endParaRPr lang="ru-RU" sz="1600" dirty="0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rgbClr val="244061"/>
                          </a:solidFill>
                          <a:latin typeface="Times New Roman"/>
                        </a:rPr>
                        <a:t>Взима-ние</a:t>
                      </a:r>
                      <a:r>
                        <a:rPr lang="ru-RU" sz="1600" dirty="0">
                          <a:solidFill>
                            <a:srgbClr val="244061"/>
                          </a:solidFill>
                          <a:latin typeface="Times New Roman"/>
                        </a:rPr>
                        <a:t> платы с </a:t>
                      </a:r>
                      <a:r>
                        <a:rPr lang="ru-RU" sz="1600" dirty="0" err="1">
                          <a:solidFill>
                            <a:srgbClr val="244061"/>
                          </a:solidFill>
                          <a:latin typeface="Times New Roman"/>
                        </a:rPr>
                        <a:t>застра-хован-ных</a:t>
                      </a:r>
                      <a:r>
                        <a:rPr lang="ru-RU" sz="1600" dirty="0">
                          <a:solidFill>
                            <a:srgbClr val="244061"/>
                          </a:solidFill>
                          <a:latin typeface="Times New Roman"/>
                        </a:rPr>
                        <a:t> лиц</a:t>
                      </a:r>
                      <a:endParaRPr lang="ru-RU" sz="1600" dirty="0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244061"/>
                          </a:solidFill>
                          <a:latin typeface="Times New Roman"/>
                        </a:rPr>
                        <a:t>Наруше-ния, связанные с предъяв-лением на оплату счетов</a:t>
                      </a:r>
                      <a:endParaRPr lang="ru-RU" sz="1600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244061"/>
                          </a:solidFill>
                          <a:latin typeface="Times New Roman"/>
                        </a:rPr>
                        <a:t>Прочие </a:t>
                      </a:r>
                      <a:r>
                        <a:rPr lang="ru-RU" sz="1600" dirty="0" err="1">
                          <a:solidFill>
                            <a:srgbClr val="244061"/>
                          </a:solidFill>
                          <a:latin typeface="Times New Roman"/>
                        </a:rPr>
                        <a:t>нару-шения</a:t>
                      </a:r>
                      <a:endParaRPr lang="ru-RU" sz="1600" dirty="0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</a:tr>
              <a:tr h="518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Республика Адыгея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45,0%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25,8%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4,3%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0,1%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8,2%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16,6%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18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Республика Калмыкия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46,6%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11,0%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0,2%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0,9%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0,6%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40,7%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0,0%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18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Краснодарский край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74,9%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1,0%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1,6%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0,0%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22,5%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18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Астраханская область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67,5%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12,8%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0,0%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0,1%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19,4%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0,2%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18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Волгоградская область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74,5%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17,4%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0,2%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0,4%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 7,4%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0,1%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18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Ростовская область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82,4%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4,1%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1,3%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0,0%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0,2%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10,5%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44061"/>
                          </a:solidFill>
                          <a:latin typeface="Times New Roman"/>
                          <a:ea typeface="Times New Roman"/>
                        </a:rPr>
                        <a:t>1,5%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4108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ЮФО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72,3%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7,3%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1,1%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0,0%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0,2%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18,1%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1,0%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214282" y="214291"/>
            <a:ext cx="864399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587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Структура выявленных дефектов при проведении МЭЭ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Таблица №10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19" y="1142985"/>
          <a:ext cx="8572559" cy="5522527"/>
        </p:xfrm>
        <a:graphic>
          <a:graphicData uri="http://schemas.openxmlformats.org/drawingml/2006/table">
            <a:tbl>
              <a:tblPr/>
              <a:tblGrid>
                <a:gridCol w="2060221"/>
                <a:gridCol w="1534544"/>
                <a:gridCol w="1534544"/>
                <a:gridCol w="1800177"/>
                <a:gridCol w="1643073"/>
              </a:tblGrid>
              <a:tr h="17859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субъектов, входящих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в ЮФО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Всего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(руб.)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сумма средств, удержанная с МО по результатам МЭЭ (руб.)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сумма средств, поступившая от МО в результате уплаты штрафов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(руб.)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Сумма  удержаний  по результатам МЭЭ на 1 случай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(руб.)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</a:tr>
              <a:tr h="495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Республика Адыгея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6 382 924,0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6 382 924,0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309,8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652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Республика Калмыкия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7 416 809,9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7 416 809,9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282,5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652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Краснодарский край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50 098 433,2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45 937 246,9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4 161 186,3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98,8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652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Астраханская область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12 317 712,4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11 787 626,9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530 085,5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54,7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652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Волгоградская область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30 000 571,0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30 000 571,0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193,2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4618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Ростовская область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17 293 675,6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13 893 197,3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3 400 478,3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36,4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180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ЮФО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123 510 126,1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115 418 376,0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8 091 750,1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91,3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714348" y="-9897"/>
            <a:ext cx="8143932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Сумма финансовых санкций, примененных СМО</a:t>
            </a:r>
            <a:r>
              <a:rPr kumimoji="0" lang="ru-RU" sz="2200" b="1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в 2012 году по результатам МЭЭ по ЮФО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539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Таблица №1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1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9" y="1357298"/>
          <a:ext cx="8501123" cy="5103853"/>
        </p:xfrm>
        <a:graphic>
          <a:graphicData uri="http://schemas.openxmlformats.org/drawingml/2006/table">
            <a:tbl>
              <a:tblPr/>
              <a:tblGrid>
                <a:gridCol w="1917298"/>
                <a:gridCol w="1761196"/>
                <a:gridCol w="1775888"/>
                <a:gridCol w="1775888"/>
                <a:gridCol w="1270853"/>
              </a:tblGrid>
              <a:tr h="1428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субъектов, входящих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в ЮФО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Всего (руб.), в том числе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сумма средств, удержанная с МО по результатам ЭКМП (руб.)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сумма средств,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от МО в результате уплаты штрафов (руб.)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Сумма  удержаний  по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рез-м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ЭКМП на 1 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</a:rPr>
                        <a:t>случ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</a:tr>
              <a:tr h="3832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Республика Адыгея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3 734 520,2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3 734 520,2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1 031,1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475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Республика Калмыкия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4 438 626,2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4 438 626,2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407,9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3832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Краснодарский край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67 486 002,5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65 700 907,4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1 785 095,1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206,2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3832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Астраханская область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10 378 782,6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10 370 066,3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8 716,3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188,0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475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Волгоградская область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16 677 281,0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16 536 769,0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140 512,0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177,4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3832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Ростовская область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63 482 300,8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62 215 004,7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1 267 296,1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140,1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3832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ЮФО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166 197 513,3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162 995 893,8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3 201 619,5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176,1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357159" y="103436"/>
            <a:ext cx="842968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Сумма финансовых санкций, примененных СМО</a:t>
            </a:r>
          </a:p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в 2012 году по результатам ЭКМП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Таблица №1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2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1285863"/>
          <a:ext cx="8429685" cy="5432131"/>
        </p:xfrm>
        <a:graphic>
          <a:graphicData uri="http://schemas.openxmlformats.org/drawingml/2006/table">
            <a:tbl>
              <a:tblPr/>
              <a:tblGrid>
                <a:gridCol w="2176912"/>
                <a:gridCol w="2044677"/>
                <a:gridCol w="2422489"/>
                <a:gridCol w="1785607"/>
              </a:tblGrid>
              <a:tr h="17859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Наименование субъектов, входящих в ЮФО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Численность населения, застрахованного в сфере ОМС (чел.)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Количество экспертов в территориальном реестре  экспертов   КМП (чел.)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Количество экспертов 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 100 тыс. застрахованного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населения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</a:tr>
              <a:tr h="5000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Республика Адыгея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398 745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45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,29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000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Республика Калмыкия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288 431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,71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000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Краснодарский край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5 038 232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222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,41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000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Астраханская область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1 033 253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102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9,87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000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Волгоградская область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2 546 433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205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8,05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000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Ростовская область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4 019 782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148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,68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5000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ЮФО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13 324 876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750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5,63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57158" y="35678"/>
            <a:ext cx="8429684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Обеспеченность экспертами КМП, </a:t>
            </a:r>
            <a:r>
              <a:rPr kumimoji="0" lang="ru-RU" sz="2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включенным в   </a:t>
            </a:r>
            <a:r>
              <a:rPr kumimoji="0" lang="ru-RU" sz="2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территориальный реестр в разрезе субъектов </a:t>
            </a:r>
            <a:r>
              <a:rPr kumimoji="0" lang="ru-RU" sz="2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ЮФО.</a:t>
            </a:r>
            <a:r>
              <a:rPr lang="ru-RU" sz="26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                    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Таблица 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№1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3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1214422"/>
          <a:ext cx="8786877" cy="542928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549406"/>
                <a:gridCol w="1008112"/>
                <a:gridCol w="1014382"/>
                <a:gridCol w="1143008"/>
                <a:gridCol w="1285884"/>
                <a:gridCol w="928694"/>
                <a:gridCol w="1143008"/>
                <a:gridCol w="714383"/>
              </a:tblGrid>
              <a:tr h="358919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66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МО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ts val="166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2011 г.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ts val="166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2012 г.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66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2011-2012гг.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>
                        <a:lnSpc>
                          <a:spcPts val="166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Динамика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484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Сумма счета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Снято с оплаты ВСЕГО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% удержанных сумм 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Сумма счета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Снято с оплаты ВСЕГО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% удержанных сумм 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9651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Город Майкоп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320 446,68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9 724,64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3,0%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315 270,75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9 090,14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2,9%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661469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Всего районы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454 376,29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17 271,99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3,8%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467 072,85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20 719,24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4,4%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672402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Республиканские МО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406 573,18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6 020,25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1,5%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539 407,24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6 828,13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1,3%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966236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Ведомственные медицинские учреждения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609,63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78,25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12,8%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752156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Частные медицинские организации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95 751,06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-91,24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-0,1%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102 223,49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190,54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0,2%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410001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ВСЕГО по РА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1 277 147,2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32 925,6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2,6%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1 424 584,0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36 906,3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2,6%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42" marR="4342" marT="4342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85728"/>
            <a:ext cx="9144000" cy="571504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Информация об исключении финансовых средств из оплаты реестров счетов средств МО </a:t>
            </a:r>
            <a:endParaRPr lang="ru-RU" sz="2800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8572528" y="2786058"/>
            <a:ext cx="142876" cy="214314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6" name="Стрелка вниз 5"/>
          <p:cNvSpPr/>
          <p:nvPr/>
        </p:nvSpPr>
        <p:spPr>
          <a:xfrm rot="10800000">
            <a:off x="8572528" y="3429000"/>
            <a:ext cx="142876" cy="2143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0800000">
            <a:off x="8572528" y="5715016"/>
            <a:ext cx="142876" cy="28575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572528" y="5000636"/>
            <a:ext cx="214314" cy="7143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572528" y="6429396"/>
            <a:ext cx="214314" cy="7143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8572528" y="4071942"/>
            <a:ext cx="142876" cy="214314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86116" y="5000636"/>
            <a:ext cx="214314" cy="7143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928794" y="4929198"/>
            <a:ext cx="214314" cy="7143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429124" y="5000636"/>
            <a:ext cx="214314" cy="7143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75194" y="857232"/>
            <a:ext cx="55259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</a:rPr>
              <a:t>Таблица №</a:t>
            </a:r>
            <a:r>
              <a:rPr lang="ru-RU" sz="1600" b="1" i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</a:rPr>
              <a:t>14</a:t>
            </a:r>
            <a:endParaRPr lang="ru-RU" sz="1600" dirty="0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142845" y="857230"/>
          <a:ext cx="8858310" cy="5895309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2006325"/>
                <a:gridCol w="855182"/>
                <a:gridCol w="1094056"/>
                <a:gridCol w="1094056"/>
                <a:gridCol w="858507"/>
                <a:gridCol w="1131190"/>
                <a:gridCol w="1131190"/>
                <a:gridCol w="687804"/>
              </a:tblGrid>
              <a:tr h="360299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47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МО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ts val="147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2011 г.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ts val="147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2012 г.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66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2011-2012гг.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Динамика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957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Сумма счета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Снято с оплаты 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%  удержанных сумм 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Сумма счета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Снято с оплаты 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%  удержанных сумм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5004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МГ поликлиника №1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37 108,16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1 127,67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3,0%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37 244,48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1 146,54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3,1%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33115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МГ поликлиника №2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10 199,00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156,53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1,5%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10 160,32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276,58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2,7%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32654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МГ поликлиника №3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23 003,40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686,23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3,0%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20 276,80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346,69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1,7%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358811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МГ поликлиника №4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11 362,87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195,19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1,7%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10 994,03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209,37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1,9%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306564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МГ поликлиника №5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12 635,58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564,53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4,5%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11 676,48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507,08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4,3%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301953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МГ поликлиника №6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10 933,41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174,22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1,6%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10 984,24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86,82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0,8%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45471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МГ детская поликлиника №1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24 962,18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363,67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1,5%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26 421,97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1 463,26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5,5%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45471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МГ детская поликлиника №2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23 638,66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173,32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0,7%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23 780,27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221,25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0,9%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310405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Травмполиклиника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7 882,93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244,50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3,1%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1 970,32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72,12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3,7%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45471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Амбулатория п.Западный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6 330,65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178,76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2,8%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6 499,67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155,50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2,4%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300418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Ханская УБ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14 755,01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268,18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1,8%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14 167,01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360,15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2,5%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295808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МГКИБ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40 172,98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1 545,97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3,8%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45 211,36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442,75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1,0%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309637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МГКБ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97 461,85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4 045,87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4,2%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95 883,80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3 802,03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4,0%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06" marR="3306" marT="3306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3211860" cy="785794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Город Майкоп</a:t>
            </a:r>
            <a:endParaRPr lang="ru-RU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8643966" y="2786058"/>
            <a:ext cx="142876" cy="28575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8643966" y="3500438"/>
            <a:ext cx="142876" cy="28575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8643966" y="3857628"/>
            <a:ext cx="142876" cy="214314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8643966" y="5429264"/>
            <a:ext cx="142876" cy="28575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8643966" y="6215082"/>
            <a:ext cx="142876" cy="28575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8643966" y="6572248"/>
            <a:ext cx="142876" cy="28575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0800000">
            <a:off x="8643966" y="5857892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0800000">
            <a:off x="8643966" y="5072074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0800000">
            <a:off x="8643966" y="4643446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0800000">
            <a:off x="8643966" y="4143380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0800000">
            <a:off x="8643966" y="3143248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10800000">
            <a:off x="8643966" y="2428868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0800000">
            <a:off x="8643966" y="2071678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475194" y="428604"/>
            <a:ext cx="55259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Таблица №</a:t>
            </a:r>
            <a:r>
              <a:rPr lang="ru-RU" sz="1600" b="1" i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15</a:t>
            </a:r>
            <a:endParaRPr lang="ru-RU" sz="1600" dirty="0" smtClean="0">
              <a:solidFill>
                <a:srgbClr val="002060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214282" y="714356"/>
          <a:ext cx="8786873" cy="602547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214021"/>
                <a:gridCol w="977794"/>
                <a:gridCol w="977794"/>
                <a:gridCol w="977794"/>
                <a:gridCol w="1030289"/>
                <a:gridCol w="1030289"/>
                <a:gridCol w="977794"/>
                <a:gridCol w="601098"/>
              </a:tblGrid>
              <a:tr h="339304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33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Наименование МО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ts val="133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2011 г.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ts val="133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2012 г.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66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/>
                        <a:t>2011-2012гг.</a:t>
                      </a:r>
                      <a:endParaRPr lang="ru-RU" sz="1600"/>
                    </a:p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Динамика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249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Сумма счета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Снято с оплаты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% удержанных сумм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Сумма счета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Снято с оплаты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% удержанных сумм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300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 err="1"/>
                        <a:t>Кошехабльский</a:t>
                      </a:r>
                      <a:r>
                        <a:rPr lang="ru-RU" sz="1600" kern="1200" dirty="0"/>
                        <a:t> район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53 468,62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943,34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1,8%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55 488,67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3 031,83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5,5%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46625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Тахтамукайская ЦРБ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29 892,31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1 089,65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3,6%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31 026,34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2 416,15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7,8%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318746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Энемская МРБ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44 291,77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1 739,95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3,9%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47 962,47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3 427,85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7,1%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478276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Яблоновская поликлиника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28 146,84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1 514,47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5,4%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27 630,45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1 783,83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6,5%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347568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Афипсипская УБ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5 141,53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440,89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8,6%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4 334,53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323,05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7,5%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390804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Тахтамукайский район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107 472,45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4 784,96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4,5%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110 953,79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7 950,88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7,2%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352654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Майкопский район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97 703,05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2 524,12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2,6%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98 954,41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2 535,94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2,6%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29077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Шовгеновский район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22 902,68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1 121,56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4,9%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22 218,21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655,39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2,9%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395042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Теучежский район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22 409,93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1 112,88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5,0%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23 696,72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1 414,64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6,0%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478276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Красногвардейский район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52 985,88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1 151,88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2,2%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54 799,11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1 395,44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2,5%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377239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Адыгейская ЦГБ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49 677,76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3 039,11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6,1%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53 143,79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1 681,10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3,2%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  <a:tr h="367914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Гиагинский район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47 755,92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2 594,14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5,4%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47 818,15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2 054,02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/>
                        <a:t>4,3%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39" marR="2939" marT="2939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3499892" cy="692696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Районы</a:t>
            </a:r>
            <a:endParaRPr lang="ru-RU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 rot="10800000">
            <a:off x="8643966" y="2571744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10800000">
            <a:off x="8643966" y="2928934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0800000">
            <a:off x="8643966" y="3357562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0800000">
            <a:off x="8643966" y="4143380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0800000">
            <a:off x="8643966" y="5214950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0800000">
            <a:off x="8643966" y="5643578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8643966" y="3786190"/>
            <a:ext cx="142876" cy="28575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8643966" y="4857760"/>
            <a:ext cx="142876" cy="28575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8643966" y="6072206"/>
            <a:ext cx="142876" cy="28575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8643966" y="6429396"/>
            <a:ext cx="142876" cy="28575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572528" y="4572008"/>
            <a:ext cx="357190" cy="14287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 rot="10800000">
            <a:off x="8643966" y="2143116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475194" y="357166"/>
            <a:ext cx="55259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Таблица №</a:t>
            </a:r>
            <a:r>
              <a:rPr lang="ru-RU" sz="1600" b="1" i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16</a:t>
            </a:r>
            <a:endParaRPr lang="ru-RU" sz="1600" dirty="0" smtClean="0">
              <a:solidFill>
                <a:srgbClr val="002060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142845" y="1071545"/>
          <a:ext cx="8858312" cy="554098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428759"/>
                <a:gridCol w="1046708"/>
                <a:gridCol w="803744"/>
                <a:gridCol w="1149944"/>
                <a:gridCol w="915156"/>
                <a:gridCol w="1013670"/>
                <a:gridCol w="1500198"/>
                <a:gridCol w="1000133"/>
              </a:tblGrid>
              <a:tr h="273517">
                <a:tc rowSpan="2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МО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/>
                </a:tc>
                <a:tc gridSpan="3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2011 г.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2012 г.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66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2011-2012гг.</a:t>
                      </a:r>
                      <a:endParaRPr lang="ru-RU" sz="1600" b="1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Динамика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9031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Сумма счета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Снято с оплаты 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% удержанных сумм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Сумма счета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Снято с оплаты 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% удержанных сумм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1193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АРКБ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178 080,57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5 272,73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3,0%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226 043,58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2 245,11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1,0%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631193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АРДКБ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61 295,15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224,46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0,4%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100 409,00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2 985,47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3,0%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631193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АРКОД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68 957,47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-227,14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-0,3%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106 966,12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439,09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0,4%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462096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АРККВД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12 224,79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110,96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0,9%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13 301,71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162,67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1,2%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495603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АРКПЦ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63 166,84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240,82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0,4%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70 609,70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866,64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1,2%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55015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АРКСП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14 613,03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136,29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0,9%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13 694,87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57,24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0,4%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471446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latin typeface="Times New Roman" pitchFamily="18" charset="0"/>
                          <a:cs typeface="Times New Roman" pitchFamily="18" charset="0"/>
                        </a:rPr>
                        <a:t>АРДСП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7 455,66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239,18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3,2%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7 476,15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64,78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0,9%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451185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АРЦМП (в части ЦЗ)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779,67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22,95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2,9%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906,11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7,13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0,8%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60" marR="3760" marT="376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4796036" cy="908720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Республиканские МО</a:t>
            </a:r>
            <a:endParaRPr lang="ru-RU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8501090" y="5214950"/>
            <a:ext cx="142876" cy="28575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8501090" y="5786454"/>
            <a:ext cx="142876" cy="28575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8501090" y="6215082"/>
            <a:ext cx="152400" cy="28575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0800000">
            <a:off x="8501090" y="3071810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0800000">
            <a:off x="8501090" y="3643314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0800000">
            <a:off x="8501090" y="4714884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 rot="10800000">
            <a:off x="8501090" y="4214818"/>
            <a:ext cx="142876" cy="273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8501090" y="2428868"/>
            <a:ext cx="142876" cy="28575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475194" y="642918"/>
            <a:ext cx="55259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</a:rPr>
              <a:t>Таблица №</a:t>
            </a:r>
            <a:r>
              <a:rPr lang="ru-RU" sz="1600" b="1" i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</a:rPr>
              <a:t>17</a:t>
            </a:r>
            <a:endParaRPr lang="ru-RU" sz="1600" dirty="0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95536" y="652802"/>
            <a:ext cx="8352928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Суммы не принятые к оплате и удержанные с медицинских организаций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24128" y="1928802"/>
            <a:ext cx="30627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Таблица №18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7" y="2285991"/>
          <a:ext cx="8429687" cy="4286280"/>
        </p:xfrm>
        <a:graphic>
          <a:graphicData uri="http://schemas.openxmlformats.org/drawingml/2006/table">
            <a:tbl>
              <a:tblPr/>
              <a:tblGrid>
                <a:gridCol w="1042961"/>
                <a:gridCol w="1150138"/>
                <a:gridCol w="3152577"/>
                <a:gridCol w="3084011"/>
              </a:tblGrid>
              <a:tr h="17145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latin typeface="Times New Roman"/>
                          <a:ea typeface="Times New Roman"/>
                        </a:rPr>
                        <a:t>№ </a:t>
                      </a:r>
                      <a:r>
                        <a:rPr lang="ru-RU" sz="2800" b="1" i="1" dirty="0" err="1">
                          <a:latin typeface="Times New Roman"/>
                          <a:ea typeface="Times New Roman"/>
                        </a:rPr>
                        <a:t>п</a:t>
                      </a:r>
                      <a:r>
                        <a:rPr lang="ru-RU" sz="2800" b="1" i="1" dirty="0">
                          <a:latin typeface="Times New Roman"/>
                          <a:ea typeface="Times New Roman"/>
                        </a:rPr>
                        <a:t>/</a:t>
                      </a:r>
                      <a:r>
                        <a:rPr lang="ru-RU" sz="2800" b="1" i="1" dirty="0" err="1"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2800" b="1" i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3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3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latin typeface="Times New Roman"/>
                          <a:ea typeface="Times New Roman"/>
                        </a:rPr>
                        <a:t>Сумма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3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latin typeface="Times New Roman"/>
                          <a:ea typeface="Times New Roman"/>
                        </a:rPr>
                        <a:t>Процент от выставленных счетов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3DB"/>
                    </a:solidFill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2010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14 921,0 тыс.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</a:rPr>
                        <a:t>1,3%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2011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25 390,4 тыс.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</a:rPr>
                        <a:t>2,1%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2012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38 305,0 тыс.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</a:rPr>
                        <a:t>2,7%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AC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9512" y="116632"/>
          <a:ext cx="8964487" cy="6598511"/>
        </p:xfrm>
        <a:graphic>
          <a:graphicData uri="http://schemas.openxmlformats.org/drawingml/2006/table">
            <a:tbl>
              <a:tblPr/>
              <a:tblGrid>
                <a:gridCol w="612957"/>
                <a:gridCol w="996054"/>
                <a:gridCol w="3677738"/>
                <a:gridCol w="996054"/>
                <a:gridCol w="919434"/>
                <a:gridCol w="1644958"/>
                <a:gridCol w="117292"/>
              </a:tblGrid>
              <a:tr h="1171160">
                <a:tc gridSpan="6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1" cap="none" spc="0" dirty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Сведения о пациентах - счета, за лечение которых не представлялись для </a:t>
                      </a:r>
                      <a:r>
                        <a:rPr lang="ru-RU" sz="2800" b="1" i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оплаты       </a:t>
                      </a: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Таблица №19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40565" marR="405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3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400" b="1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карты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Территория страхования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Кол-во к/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Тариф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3529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Без документов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490,12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490,12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3539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г.Краснодар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817,43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817,43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3551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Красноярский край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461,01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1844,04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3334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Без документов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817,43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1634,86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3145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г.Краснодар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817,43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817,43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3259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Полис РА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817,43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7356,87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1141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ЗАО МСК "Солидарность для жизни" РА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817,43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2452,29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4100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Без документов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817,43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817,43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1570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МСК г. Краснодар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817,43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817,43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4123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Прописка в РА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542,3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1626,90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4112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Без документов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542,3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1084,60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1797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Без документов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490,12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1470,36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21229,76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094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МБУ "Адыгейская ЦГБ им. </a:t>
                      </a:r>
                      <a:r>
                        <a:rPr lang="ru-RU" sz="1400" b="1" i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Батмена</a:t>
                      </a: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"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4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4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карты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Территория страхования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Кол-во к/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Тариф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BD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ЗАО МСК "Солидарность для жизни" РА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569,74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4557,92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2692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Без документов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843,81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843,81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3661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Без документов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843,81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843,81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3663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Без документов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843,81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843,81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3457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ЗАО МСК "Солидарность для жизни" РА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618,12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3090,60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ЗАО МСК "Солидарность для жизни" РА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569,74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569,74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10749,69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65" marR="405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827584" y="1772816"/>
            <a:ext cx="7776864" cy="4752528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0"/>
            <a:r>
              <a:rPr lang="ru-RU" sz="88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Спасибо </a:t>
            </a:r>
            <a:br>
              <a:rPr lang="ru-RU" sz="88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88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внимание!</a:t>
            </a:r>
            <a:r>
              <a:rPr lang="ru-RU" sz="88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8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88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836712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Территориальный фонд обязательного медицинского страхования Республики Адыгея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2369</TotalTime>
  <Words>2934</Words>
  <Application>Microsoft Office PowerPoint</Application>
  <PresentationFormat>Экран (4:3)</PresentationFormat>
  <Paragraphs>1224</Paragraphs>
  <Slides>37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37</vt:i4>
      </vt:variant>
    </vt:vector>
  </HeadingPairs>
  <TitlesOfParts>
    <vt:vector size="40" baseType="lpstr">
      <vt:lpstr>Поток</vt:lpstr>
      <vt:lpstr>1_Поток</vt:lpstr>
      <vt:lpstr>2_Поток</vt:lpstr>
      <vt:lpstr>Защита прав застрахованных в системе ОМС</vt:lpstr>
      <vt:lpstr>Динамика изменения численности застрахованных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Анализ выполнения финансовой части Задания медицинских учреждений за 2011 – 2012 годы</vt:lpstr>
      <vt:lpstr>Слайд 27</vt:lpstr>
      <vt:lpstr>Слайд 28</vt:lpstr>
      <vt:lpstr>Слайд 29</vt:lpstr>
      <vt:lpstr>Слайд 30</vt:lpstr>
      <vt:lpstr>Информация об исключении финансовых средств из оплаты реестров счетов средств МО </vt:lpstr>
      <vt:lpstr>Город Майкоп</vt:lpstr>
      <vt:lpstr>Районы</vt:lpstr>
      <vt:lpstr>Республиканские МО</vt:lpstr>
      <vt:lpstr>Слайд 35</vt:lpstr>
      <vt:lpstr>Слайд 36</vt:lpstr>
      <vt:lpstr>Спасибо  за внимание! </vt:lpstr>
    </vt:vector>
  </TitlesOfParts>
  <Company>ARFOMS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levterova</dc:creator>
  <cp:lastModifiedBy>levterova</cp:lastModifiedBy>
  <cp:revision>252</cp:revision>
  <dcterms:created xsi:type="dcterms:W3CDTF">2013-04-15T10:13:37Z</dcterms:created>
  <dcterms:modified xsi:type="dcterms:W3CDTF">2013-05-17T06:52:00Z</dcterms:modified>
</cp:coreProperties>
</file>